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9" r:id="rId2"/>
    <p:sldId id="373" r:id="rId3"/>
    <p:sldId id="475" r:id="rId4"/>
    <p:sldId id="476" r:id="rId5"/>
    <p:sldId id="477" r:id="rId6"/>
    <p:sldId id="440" r:id="rId7"/>
    <p:sldId id="441" r:id="rId8"/>
    <p:sldId id="442" r:id="rId9"/>
    <p:sldId id="445" r:id="rId10"/>
    <p:sldId id="488" r:id="rId11"/>
    <p:sldId id="489" r:id="rId12"/>
    <p:sldId id="491" r:id="rId13"/>
    <p:sldId id="462" r:id="rId14"/>
    <p:sldId id="492" r:id="rId15"/>
    <p:sldId id="444" r:id="rId16"/>
    <p:sldId id="494" r:id="rId17"/>
    <p:sldId id="495" r:id="rId18"/>
    <p:sldId id="497" r:id="rId19"/>
    <p:sldId id="458" r:id="rId20"/>
    <p:sldId id="459" r:id="rId21"/>
    <p:sldId id="463" r:id="rId22"/>
    <p:sldId id="498" r:id="rId23"/>
    <p:sldId id="468" r:id="rId24"/>
    <p:sldId id="499" r:id="rId25"/>
    <p:sldId id="500" r:id="rId26"/>
    <p:sldId id="448" r:id="rId27"/>
    <p:sldId id="450" r:id="rId28"/>
    <p:sldId id="449" r:id="rId29"/>
    <p:sldId id="454" r:id="rId30"/>
    <p:sldId id="469" r:id="rId31"/>
    <p:sldId id="465" r:id="rId32"/>
    <p:sldId id="472" r:id="rId33"/>
    <p:sldId id="512" r:id="rId34"/>
    <p:sldId id="516" r:id="rId35"/>
    <p:sldId id="513" r:id="rId36"/>
    <p:sldId id="515" r:id="rId37"/>
    <p:sldId id="514" r:id="rId38"/>
    <p:sldId id="470" r:id="rId39"/>
    <p:sldId id="473" r:id="rId40"/>
    <p:sldId id="474" r:id="rId41"/>
    <p:sldId id="501" r:id="rId42"/>
    <p:sldId id="502" r:id="rId43"/>
    <p:sldId id="487" r:id="rId44"/>
    <p:sldId id="482" r:id="rId45"/>
    <p:sldId id="479" r:id="rId46"/>
    <p:sldId id="511" r:id="rId47"/>
    <p:sldId id="486" r:id="rId48"/>
    <p:sldId id="483" r:id="rId49"/>
    <p:sldId id="484" r:id="rId50"/>
    <p:sldId id="485" r:id="rId51"/>
    <p:sldId id="490" r:id="rId52"/>
    <p:sldId id="505" r:id="rId53"/>
    <p:sldId id="506" r:id="rId54"/>
    <p:sldId id="493" r:id="rId55"/>
    <p:sldId id="507" r:id="rId56"/>
    <p:sldId id="508" r:id="rId57"/>
    <p:sldId id="496" r:id="rId58"/>
    <p:sldId id="509" r:id="rId59"/>
    <p:sldId id="510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3" autoAdjust="0"/>
    <p:restoredTop sz="94660"/>
  </p:normalViewPr>
  <p:slideViewPr>
    <p:cSldViewPr snapToGrid="0">
      <p:cViewPr varScale="1">
        <p:scale>
          <a:sx n="85" d="100"/>
          <a:sy n="85" d="100"/>
        </p:scale>
        <p:origin x="19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0DDF8-3975-334B-9567-ABD73A927FA4}" type="datetimeFigureOut">
              <a:rPr lang="en-US" smtClean="0"/>
              <a:t>9/25/19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772AA-36C2-4846-861A-69DDC769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17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6493-EDE4-4AEA-9CD4-38A935C1EF60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C7E7-2313-4E20-B4C9-FBAE3284453F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3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6F80-F74F-414C-AAA3-E72A79347FA5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4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86808-8DAD-4964-A052-5EA514916EEF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9BB59-B470-47E5-8892-C68FE607094E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8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09F2F-4FBF-4EF4-9913-A060D8680BC2}" type="datetime1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59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5E89-0C17-4577-81E5-77445DF4F77F}" type="datetime1">
              <a:rPr lang="en-US" smtClean="0"/>
              <a:t>9/25/19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5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80C5-8EB8-49B1-BE22-E64A3A9EA057}" type="datetime1">
              <a:rPr lang="en-US" smtClean="0"/>
              <a:t>9/25/19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2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E366-4A0A-4DC2-A864-28E16DF0951A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99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CFA4-F364-4CAB-9761-B7AFB2793E3E}" type="datetime1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41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A354-4F4A-4BA0-BCCB-2623F7B4E3EA}" type="datetime1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08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1898D-9BC1-483B-A689-6B5729313223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3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7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64708"/>
            <a:ext cx="9144000" cy="2387600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Class 5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BUS 696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Prof. Jonathan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Hersh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12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Why not regression?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F6DC5-4C9C-4F77-9B35-B26949BF4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727" y="1804987"/>
            <a:ext cx="4867275" cy="3248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1BDC28-D435-4785-B3B6-BC1023792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98" y="1813150"/>
            <a:ext cx="50006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4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Why not regression?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0EA06-F618-4F75-88D7-FA88A9EC6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689" y="1838324"/>
            <a:ext cx="5410200" cy="3562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998FA3-0695-4F33-B290-2ACFA9020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5" y="1909762"/>
            <a:ext cx="573405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55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What We Want Ideally: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0EA06-F618-4F75-88D7-FA88A9EC6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54" y="1414130"/>
            <a:ext cx="7760154" cy="510967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F9CD805-10BA-4B95-8AA3-7D829B4E1B38}"/>
              </a:ext>
            </a:extLst>
          </p:cNvPr>
          <p:cNvSpPr/>
          <p:nvPr/>
        </p:nvSpPr>
        <p:spPr>
          <a:xfrm>
            <a:off x="1151722" y="2239100"/>
            <a:ext cx="5167993" cy="3412672"/>
          </a:xfrm>
          <a:custGeom>
            <a:avLst/>
            <a:gdLst>
              <a:gd name="connsiteX0" fmla="*/ 0 w 5167993"/>
              <a:gd name="connsiteY0" fmla="*/ 3404508 h 3412672"/>
              <a:gd name="connsiteX1" fmla="*/ 538843 w 5167993"/>
              <a:gd name="connsiteY1" fmla="*/ 3412672 h 3412672"/>
              <a:gd name="connsiteX2" fmla="*/ 2024743 w 5167993"/>
              <a:gd name="connsiteY2" fmla="*/ 3404508 h 3412672"/>
              <a:gd name="connsiteX3" fmla="*/ 2114550 w 5167993"/>
              <a:gd name="connsiteY3" fmla="*/ 3380015 h 3412672"/>
              <a:gd name="connsiteX4" fmla="*/ 2147207 w 5167993"/>
              <a:gd name="connsiteY4" fmla="*/ 3363686 h 3412672"/>
              <a:gd name="connsiteX5" fmla="*/ 2179864 w 5167993"/>
              <a:gd name="connsiteY5" fmla="*/ 3339193 h 3412672"/>
              <a:gd name="connsiteX6" fmla="*/ 2204357 w 5167993"/>
              <a:gd name="connsiteY6" fmla="*/ 3322865 h 3412672"/>
              <a:gd name="connsiteX7" fmla="*/ 2261507 w 5167993"/>
              <a:gd name="connsiteY7" fmla="*/ 3257550 h 3412672"/>
              <a:gd name="connsiteX8" fmla="*/ 2294164 w 5167993"/>
              <a:gd name="connsiteY8" fmla="*/ 3208565 h 3412672"/>
              <a:gd name="connsiteX9" fmla="*/ 2310493 w 5167993"/>
              <a:gd name="connsiteY9" fmla="*/ 3184072 h 3412672"/>
              <a:gd name="connsiteX10" fmla="*/ 2343150 w 5167993"/>
              <a:gd name="connsiteY10" fmla="*/ 3143250 h 3412672"/>
              <a:gd name="connsiteX11" fmla="*/ 2375807 w 5167993"/>
              <a:gd name="connsiteY11" fmla="*/ 3094265 h 3412672"/>
              <a:gd name="connsiteX12" fmla="*/ 2392136 w 5167993"/>
              <a:gd name="connsiteY12" fmla="*/ 3069772 h 3412672"/>
              <a:gd name="connsiteX13" fmla="*/ 2408464 w 5167993"/>
              <a:gd name="connsiteY13" fmla="*/ 3045279 h 3412672"/>
              <a:gd name="connsiteX14" fmla="*/ 2424793 w 5167993"/>
              <a:gd name="connsiteY14" fmla="*/ 3020786 h 3412672"/>
              <a:gd name="connsiteX15" fmla="*/ 2481943 w 5167993"/>
              <a:gd name="connsiteY15" fmla="*/ 2947308 h 3412672"/>
              <a:gd name="connsiteX16" fmla="*/ 2514600 w 5167993"/>
              <a:gd name="connsiteY16" fmla="*/ 2898322 h 3412672"/>
              <a:gd name="connsiteX17" fmla="*/ 2555421 w 5167993"/>
              <a:gd name="connsiteY17" fmla="*/ 2849336 h 3412672"/>
              <a:gd name="connsiteX18" fmla="*/ 2563586 w 5167993"/>
              <a:gd name="connsiteY18" fmla="*/ 2824843 h 3412672"/>
              <a:gd name="connsiteX19" fmla="*/ 2588078 w 5167993"/>
              <a:gd name="connsiteY19" fmla="*/ 2792186 h 3412672"/>
              <a:gd name="connsiteX20" fmla="*/ 2620736 w 5167993"/>
              <a:gd name="connsiteY20" fmla="*/ 2735036 h 3412672"/>
              <a:gd name="connsiteX21" fmla="*/ 2637064 w 5167993"/>
              <a:gd name="connsiteY21" fmla="*/ 2710543 h 3412672"/>
              <a:gd name="connsiteX22" fmla="*/ 2645228 w 5167993"/>
              <a:gd name="connsiteY22" fmla="*/ 2686050 h 3412672"/>
              <a:gd name="connsiteX23" fmla="*/ 2677886 w 5167993"/>
              <a:gd name="connsiteY23" fmla="*/ 2637065 h 3412672"/>
              <a:gd name="connsiteX24" fmla="*/ 2710543 w 5167993"/>
              <a:gd name="connsiteY24" fmla="*/ 2563586 h 3412672"/>
              <a:gd name="connsiteX25" fmla="*/ 2743200 w 5167993"/>
              <a:gd name="connsiteY25" fmla="*/ 2481943 h 3412672"/>
              <a:gd name="connsiteX26" fmla="*/ 2751364 w 5167993"/>
              <a:gd name="connsiteY26" fmla="*/ 2449286 h 3412672"/>
              <a:gd name="connsiteX27" fmla="*/ 2767693 w 5167993"/>
              <a:gd name="connsiteY27" fmla="*/ 2400300 h 3412672"/>
              <a:gd name="connsiteX28" fmla="*/ 2792186 w 5167993"/>
              <a:gd name="connsiteY28" fmla="*/ 2245179 h 3412672"/>
              <a:gd name="connsiteX29" fmla="*/ 2800350 w 5167993"/>
              <a:gd name="connsiteY29" fmla="*/ 2212522 h 3412672"/>
              <a:gd name="connsiteX30" fmla="*/ 2808514 w 5167993"/>
              <a:gd name="connsiteY30" fmla="*/ 2171700 h 3412672"/>
              <a:gd name="connsiteX31" fmla="*/ 2824843 w 5167993"/>
              <a:gd name="connsiteY31" fmla="*/ 2032908 h 3412672"/>
              <a:gd name="connsiteX32" fmla="*/ 2833007 w 5167993"/>
              <a:gd name="connsiteY32" fmla="*/ 2000250 h 3412672"/>
              <a:gd name="connsiteX33" fmla="*/ 2841171 w 5167993"/>
              <a:gd name="connsiteY33" fmla="*/ 1943100 h 3412672"/>
              <a:gd name="connsiteX34" fmla="*/ 2857500 w 5167993"/>
              <a:gd name="connsiteY34" fmla="*/ 1902279 h 3412672"/>
              <a:gd name="connsiteX35" fmla="*/ 2865664 w 5167993"/>
              <a:gd name="connsiteY35" fmla="*/ 1869622 h 3412672"/>
              <a:gd name="connsiteX36" fmla="*/ 2881993 w 5167993"/>
              <a:gd name="connsiteY36" fmla="*/ 1828800 h 3412672"/>
              <a:gd name="connsiteX37" fmla="*/ 2914650 w 5167993"/>
              <a:gd name="connsiteY37" fmla="*/ 1763486 h 3412672"/>
              <a:gd name="connsiteX38" fmla="*/ 2939143 w 5167993"/>
              <a:gd name="connsiteY38" fmla="*/ 1706336 h 3412672"/>
              <a:gd name="connsiteX39" fmla="*/ 2947307 w 5167993"/>
              <a:gd name="connsiteY39" fmla="*/ 1673679 h 3412672"/>
              <a:gd name="connsiteX40" fmla="*/ 2955471 w 5167993"/>
              <a:gd name="connsiteY40" fmla="*/ 1649186 h 3412672"/>
              <a:gd name="connsiteX41" fmla="*/ 2963636 w 5167993"/>
              <a:gd name="connsiteY41" fmla="*/ 1608365 h 3412672"/>
              <a:gd name="connsiteX42" fmla="*/ 2979964 w 5167993"/>
              <a:gd name="connsiteY42" fmla="*/ 1567543 h 3412672"/>
              <a:gd name="connsiteX43" fmla="*/ 2996293 w 5167993"/>
              <a:gd name="connsiteY43" fmla="*/ 1502229 h 3412672"/>
              <a:gd name="connsiteX44" fmla="*/ 3004457 w 5167993"/>
              <a:gd name="connsiteY44" fmla="*/ 1453243 h 3412672"/>
              <a:gd name="connsiteX45" fmla="*/ 3020786 w 5167993"/>
              <a:gd name="connsiteY45" fmla="*/ 1420586 h 3412672"/>
              <a:gd name="connsiteX46" fmla="*/ 3053443 w 5167993"/>
              <a:gd name="connsiteY46" fmla="*/ 1289958 h 3412672"/>
              <a:gd name="connsiteX47" fmla="*/ 3069771 w 5167993"/>
              <a:gd name="connsiteY47" fmla="*/ 1224643 h 3412672"/>
              <a:gd name="connsiteX48" fmla="*/ 3077936 w 5167993"/>
              <a:gd name="connsiteY48" fmla="*/ 1191986 h 3412672"/>
              <a:gd name="connsiteX49" fmla="*/ 3094264 w 5167993"/>
              <a:gd name="connsiteY49" fmla="*/ 1118508 h 3412672"/>
              <a:gd name="connsiteX50" fmla="*/ 3118757 w 5167993"/>
              <a:gd name="connsiteY50" fmla="*/ 1061358 h 3412672"/>
              <a:gd name="connsiteX51" fmla="*/ 3135086 w 5167993"/>
              <a:gd name="connsiteY51" fmla="*/ 1012372 h 3412672"/>
              <a:gd name="connsiteX52" fmla="*/ 3159578 w 5167993"/>
              <a:gd name="connsiteY52" fmla="*/ 947058 h 3412672"/>
              <a:gd name="connsiteX53" fmla="*/ 3175907 w 5167993"/>
              <a:gd name="connsiteY53" fmla="*/ 898072 h 3412672"/>
              <a:gd name="connsiteX54" fmla="*/ 3184071 w 5167993"/>
              <a:gd name="connsiteY54" fmla="*/ 865415 h 3412672"/>
              <a:gd name="connsiteX55" fmla="*/ 3200400 w 5167993"/>
              <a:gd name="connsiteY55" fmla="*/ 840922 h 3412672"/>
              <a:gd name="connsiteX56" fmla="*/ 3208564 w 5167993"/>
              <a:gd name="connsiteY56" fmla="*/ 800100 h 3412672"/>
              <a:gd name="connsiteX57" fmla="*/ 3224893 w 5167993"/>
              <a:gd name="connsiteY57" fmla="*/ 751115 h 3412672"/>
              <a:gd name="connsiteX58" fmla="*/ 3233057 w 5167993"/>
              <a:gd name="connsiteY58" fmla="*/ 726622 h 3412672"/>
              <a:gd name="connsiteX59" fmla="*/ 3249386 w 5167993"/>
              <a:gd name="connsiteY59" fmla="*/ 677636 h 3412672"/>
              <a:gd name="connsiteX60" fmla="*/ 3265714 w 5167993"/>
              <a:gd name="connsiteY60" fmla="*/ 644979 h 3412672"/>
              <a:gd name="connsiteX61" fmla="*/ 3282043 w 5167993"/>
              <a:gd name="connsiteY61" fmla="*/ 595993 h 3412672"/>
              <a:gd name="connsiteX62" fmla="*/ 3298371 w 5167993"/>
              <a:gd name="connsiteY62" fmla="*/ 571500 h 3412672"/>
              <a:gd name="connsiteX63" fmla="*/ 3322864 w 5167993"/>
              <a:gd name="connsiteY63" fmla="*/ 530679 h 3412672"/>
              <a:gd name="connsiteX64" fmla="*/ 3331028 w 5167993"/>
              <a:gd name="connsiteY64" fmla="*/ 506186 h 3412672"/>
              <a:gd name="connsiteX65" fmla="*/ 3371850 w 5167993"/>
              <a:gd name="connsiteY65" fmla="*/ 440872 h 3412672"/>
              <a:gd name="connsiteX66" fmla="*/ 3396343 w 5167993"/>
              <a:gd name="connsiteY66" fmla="*/ 383722 h 3412672"/>
              <a:gd name="connsiteX67" fmla="*/ 3412671 w 5167993"/>
              <a:gd name="connsiteY67" fmla="*/ 351065 h 3412672"/>
              <a:gd name="connsiteX68" fmla="*/ 3437164 w 5167993"/>
              <a:gd name="connsiteY68" fmla="*/ 326572 h 3412672"/>
              <a:gd name="connsiteX69" fmla="*/ 3453493 w 5167993"/>
              <a:gd name="connsiteY69" fmla="*/ 302079 h 3412672"/>
              <a:gd name="connsiteX70" fmla="*/ 3502478 w 5167993"/>
              <a:gd name="connsiteY70" fmla="*/ 261258 h 3412672"/>
              <a:gd name="connsiteX71" fmla="*/ 3518807 w 5167993"/>
              <a:gd name="connsiteY71" fmla="*/ 236765 h 3412672"/>
              <a:gd name="connsiteX72" fmla="*/ 3543300 w 5167993"/>
              <a:gd name="connsiteY72" fmla="*/ 220436 h 3412672"/>
              <a:gd name="connsiteX73" fmla="*/ 3592286 w 5167993"/>
              <a:gd name="connsiteY73" fmla="*/ 187779 h 3412672"/>
              <a:gd name="connsiteX74" fmla="*/ 3649436 w 5167993"/>
              <a:gd name="connsiteY74" fmla="*/ 155122 h 3412672"/>
              <a:gd name="connsiteX75" fmla="*/ 3673928 w 5167993"/>
              <a:gd name="connsiteY75" fmla="*/ 138793 h 3412672"/>
              <a:gd name="connsiteX76" fmla="*/ 3698421 w 5167993"/>
              <a:gd name="connsiteY76" fmla="*/ 130629 h 3412672"/>
              <a:gd name="connsiteX77" fmla="*/ 3780064 w 5167993"/>
              <a:gd name="connsiteY77" fmla="*/ 114300 h 3412672"/>
              <a:gd name="connsiteX78" fmla="*/ 3804557 w 5167993"/>
              <a:gd name="connsiteY78" fmla="*/ 106136 h 3412672"/>
              <a:gd name="connsiteX79" fmla="*/ 3869871 w 5167993"/>
              <a:gd name="connsiteY79" fmla="*/ 97972 h 3412672"/>
              <a:gd name="connsiteX80" fmla="*/ 4098471 w 5167993"/>
              <a:gd name="connsiteY80" fmla="*/ 48986 h 3412672"/>
              <a:gd name="connsiteX81" fmla="*/ 4180114 w 5167993"/>
              <a:gd name="connsiteY81" fmla="*/ 24493 h 3412672"/>
              <a:gd name="connsiteX82" fmla="*/ 4261757 w 5167993"/>
              <a:gd name="connsiteY82" fmla="*/ 8165 h 3412672"/>
              <a:gd name="connsiteX83" fmla="*/ 4343400 w 5167993"/>
              <a:gd name="connsiteY83" fmla="*/ 0 h 3412672"/>
              <a:gd name="connsiteX84" fmla="*/ 4735286 w 5167993"/>
              <a:gd name="connsiteY84" fmla="*/ 8165 h 3412672"/>
              <a:gd name="connsiteX85" fmla="*/ 4833257 w 5167993"/>
              <a:gd name="connsiteY85" fmla="*/ 24493 h 3412672"/>
              <a:gd name="connsiteX86" fmla="*/ 4931228 w 5167993"/>
              <a:gd name="connsiteY86" fmla="*/ 32658 h 3412672"/>
              <a:gd name="connsiteX87" fmla="*/ 5045528 w 5167993"/>
              <a:gd name="connsiteY87" fmla="*/ 48986 h 3412672"/>
              <a:gd name="connsiteX88" fmla="*/ 5167993 w 5167993"/>
              <a:gd name="connsiteY88" fmla="*/ 57150 h 341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167993" h="3412672">
                <a:moveTo>
                  <a:pt x="0" y="3404508"/>
                </a:moveTo>
                <a:lnTo>
                  <a:pt x="538843" y="3412672"/>
                </a:lnTo>
                <a:lnTo>
                  <a:pt x="2024743" y="3404508"/>
                </a:lnTo>
                <a:cubicBezTo>
                  <a:pt x="2029059" y="3404440"/>
                  <a:pt x="2095361" y="3388239"/>
                  <a:pt x="2114550" y="3380015"/>
                </a:cubicBezTo>
                <a:cubicBezTo>
                  <a:pt x="2125737" y="3375221"/>
                  <a:pt x="2136886" y="3370137"/>
                  <a:pt x="2147207" y="3363686"/>
                </a:cubicBezTo>
                <a:cubicBezTo>
                  <a:pt x="2158746" y="3356474"/>
                  <a:pt x="2168791" y="3347102"/>
                  <a:pt x="2179864" y="3339193"/>
                </a:cubicBezTo>
                <a:cubicBezTo>
                  <a:pt x="2187849" y="3333490"/>
                  <a:pt x="2196193" y="3328308"/>
                  <a:pt x="2204357" y="3322865"/>
                </a:cubicBezTo>
                <a:cubicBezTo>
                  <a:pt x="2242457" y="3265715"/>
                  <a:pt x="2220685" y="3284765"/>
                  <a:pt x="2261507" y="3257550"/>
                </a:cubicBezTo>
                <a:lnTo>
                  <a:pt x="2294164" y="3208565"/>
                </a:lnTo>
                <a:lnTo>
                  <a:pt x="2310493" y="3184072"/>
                </a:lnTo>
                <a:cubicBezTo>
                  <a:pt x="2328877" y="3128916"/>
                  <a:pt x="2303381" y="3188700"/>
                  <a:pt x="2343150" y="3143250"/>
                </a:cubicBezTo>
                <a:cubicBezTo>
                  <a:pt x="2356073" y="3128481"/>
                  <a:pt x="2364921" y="3110593"/>
                  <a:pt x="2375807" y="3094265"/>
                </a:cubicBezTo>
                <a:lnTo>
                  <a:pt x="2392136" y="3069772"/>
                </a:lnTo>
                <a:lnTo>
                  <a:pt x="2408464" y="3045279"/>
                </a:lnTo>
                <a:lnTo>
                  <a:pt x="2424793" y="3020786"/>
                </a:lnTo>
                <a:cubicBezTo>
                  <a:pt x="2447100" y="2953861"/>
                  <a:pt x="2408515" y="3057452"/>
                  <a:pt x="2481943" y="2947308"/>
                </a:cubicBezTo>
                <a:cubicBezTo>
                  <a:pt x="2492829" y="2930979"/>
                  <a:pt x="2500723" y="2912199"/>
                  <a:pt x="2514600" y="2898322"/>
                </a:cubicBezTo>
                <a:cubicBezTo>
                  <a:pt x="2532658" y="2880264"/>
                  <a:pt x="2544053" y="2872071"/>
                  <a:pt x="2555421" y="2849336"/>
                </a:cubicBezTo>
                <a:cubicBezTo>
                  <a:pt x="2559270" y="2841639"/>
                  <a:pt x="2559316" y="2832315"/>
                  <a:pt x="2563586" y="2824843"/>
                </a:cubicBezTo>
                <a:cubicBezTo>
                  <a:pt x="2570337" y="2813029"/>
                  <a:pt x="2580169" y="2803258"/>
                  <a:pt x="2588078" y="2792186"/>
                </a:cubicBezTo>
                <a:cubicBezTo>
                  <a:pt x="2616494" y="2752403"/>
                  <a:pt x="2593400" y="2782874"/>
                  <a:pt x="2620736" y="2735036"/>
                </a:cubicBezTo>
                <a:cubicBezTo>
                  <a:pt x="2625604" y="2726517"/>
                  <a:pt x="2632676" y="2719319"/>
                  <a:pt x="2637064" y="2710543"/>
                </a:cubicBezTo>
                <a:cubicBezTo>
                  <a:pt x="2640913" y="2702846"/>
                  <a:pt x="2641049" y="2693573"/>
                  <a:pt x="2645228" y="2686050"/>
                </a:cubicBezTo>
                <a:cubicBezTo>
                  <a:pt x="2654759" y="2668895"/>
                  <a:pt x="2669110" y="2654618"/>
                  <a:pt x="2677886" y="2637065"/>
                </a:cubicBezTo>
                <a:cubicBezTo>
                  <a:pt x="2694995" y="2602846"/>
                  <a:pt x="2696646" y="2601804"/>
                  <a:pt x="2710543" y="2563586"/>
                </a:cubicBezTo>
                <a:cubicBezTo>
                  <a:pt x="2737446" y="2489601"/>
                  <a:pt x="2714417" y="2539508"/>
                  <a:pt x="2743200" y="2481943"/>
                </a:cubicBezTo>
                <a:cubicBezTo>
                  <a:pt x="2745921" y="2471057"/>
                  <a:pt x="2748140" y="2460033"/>
                  <a:pt x="2751364" y="2449286"/>
                </a:cubicBezTo>
                <a:cubicBezTo>
                  <a:pt x="2756310" y="2432800"/>
                  <a:pt x="2764318" y="2417178"/>
                  <a:pt x="2767693" y="2400300"/>
                </a:cubicBezTo>
                <a:cubicBezTo>
                  <a:pt x="2809931" y="2189105"/>
                  <a:pt x="2762240" y="2439823"/>
                  <a:pt x="2792186" y="2245179"/>
                </a:cubicBezTo>
                <a:cubicBezTo>
                  <a:pt x="2793892" y="2234089"/>
                  <a:pt x="2797916" y="2223475"/>
                  <a:pt x="2800350" y="2212522"/>
                </a:cubicBezTo>
                <a:cubicBezTo>
                  <a:pt x="2803360" y="2198976"/>
                  <a:pt x="2806233" y="2185388"/>
                  <a:pt x="2808514" y="2171700"/>
                </a:cubicBezTo>
                <a:cubicBezTo>
                  <a:pt x="2829789" y="2044043"/>
                  <a:pt x="2801626" y="2195425"/>
                  <a:pt x="2824843" y="2032908"/>
                </a:cubicBezTo>
                <a:cubicBezTo>
                  <a:pt x="2826430" y="2021800"/>
                  <a:pt x="2831000" y="2011290"/>
                  <a:pt x="2833007" y="2000250"/>
                </a:cubicBezTo>
                <a:cubicBezTo>
                  <a:pt x="2836449" y="1981317"/>
                  <a:pt x="2836504" y="1961769"/>
                  <a:pt x="2841171" y="1943100"/>
                </a:cubicBezTo>
                <a:cubicBezTo>
                  <a:pt x="2844725" y="1928882"/>
                  <a:pt x="2852866" y="1916182"/>
                  <a:pt x="2857500" y="1902279"/>
                </a:cubicBezTo>
                <a:cubicBezTo>
                  <a:pt x="2861048" y="1891634"/>
                  <a:pt x="2862116" y="1880267"/>
                  <a:pt x="2865664" y="1869622"/>
                </a:cubicBezTo>
                <a:cubicBezTo>
                  <a:pt x="2870298" y="1855719"/>
                  <a:pt x="2875851" y="1842107"/>
                  <a:pt x="2881993" y="1828800"/>
                </a:cubicBezTo>
                <a:cubicBezTo>
                  <a:pt x="2892193" y="1806699"/>
                  <a:pt x="2906953" y="1786578"/>
                  <a:pt x="2914650" y="1763486"/>
                </a:cubicBezTo>
                <a:cubicBezTo>
                  <a:pt x="2926663" y="1727447"/>
                  <a:pt x="2918965" y="1746690"/>
                  <a:pt x="2939143" y="1706336"/>
                </a:cubicBezTo>
                <a:cubicBezTo>
                  <a:pt x="2941864" y="1695450"/>
                  <a:pt x="2944225" y="1684468"/>
                  <a:pt x="2947307" y="1673679"/>
                </a:cubicBezTo>
                <a:cubicBezTo>
                  <a:pt x="2949671" y="1665404"/>
                  <a:pt x="2953384" y="1657535"/>
                  <a:pt x="2955471" y="1649186"/>
                </a:cubicBezTo>
                <a:cubicBezTo>
                  <a:pt x="2958837" y="1635724"/>
                  <a:pt x="2959649" y="1621656"/>
                  <a:pt x="2963636" y="1608365"/>
                </a:cubicBezTo>
                <a:cubicBezTo>
                  <a:pt x="2967847" y="1594328"/>
                  <a:pt x="2975654" y="1581550"/>
                  <a:pt x="2979964" y="1567543"/>
                </a:cubicBezTo>
                <a:cubicBezTo>
                  <a:pt x="2986564" y="1546094"/>
                  <a:pt x="2992604" y="1524365"/>
                  <a:pt x="2996293" y="1502229"/>
                </a:cubicBezTo>
                <a:cubicBezTo>
                  <a:pt x="2999014" y="1485900"/>
                  <a:pt x="2999700" y="1469099"/>
                  <a:pt x="3004457" y="1453243"/>
                </a:cubicBezTo>
                <a:cubicBezTo>
                  <a:pt x="3007954" y="1441586"/>
                  <a:pt x="3015343" y="1431472"/>
                  <a:pt x="3020786" y="1420586"/>
                </a:cubicBezTo>
                <a:cubicBezTo>
                  <a:pt x="3040200" y="1284684"/>
                  <a:pt x="3012670" y="1453058"/>
                  <a:pt x="3053443" y="1289958"/>
                </a:cubicBezTo>
                <a:lnTo>
                  <a:pt x="3069771" y="1224643"/>
                </a:lnTo>
                <a:cubicBezTo>
                  <a:pt x="3072492" y="1213757"/>
                  <a:pt x="3075735" y="1202989"/>
                  <a:pt x="3077936" y="1191986"/>
                </a:cubicBezTo>
                <a:cubicBezTo>
                  <a:pt x="3083548" y="1163927"/>
                  <a:pt x="3086578" y="1145411"/>
                  <a:pt x="3094264" y="1118508"/>
                </a:cubicBezTo>
                <a:cubicBezTo>
                  <a:pt x="3107404" y="1072516"/>
                  <a:pt x="3096985" y="1115787"/>
                  <a:pt x="3118757" y="1061358"/>
                </a:cubicBezTo>
                <a:cubicBezTo>
                  <a:pt x="3125149" y="1045377"/>
                  <a:pt x="3130912" y="1029070"/>
                  <a:pt x="3135086" y="1012372"/>
                </a:cubicBezTo>
                <a:cubicBezTo>
                  <a:pt x="3152761" y="941671"/>
                  <a:pt x="3131118" y="1018209"/>
                  <a:pt x="3159578" y="947058"/>
                </a:cubicBezTo>
                <a:cubicBezTo>
                  <a:pt x="3165970" y="931077"/>
                  <a:pt x="3171733" y="914770"/>
                  <a:pt x="3175907" y="898072"/>
                </a:cubicBezTo>
                <a:cubicBezTo>
                  <a:pt x="3178628" y="887186"/>
                  <a:pt x="3179651" y="875728"/>
                  <a:pt x="3184071" y="865415"/>
                </a:cubicBezTo>
                <a:cubicBezTo>
                  <a:pt x="3187936" y="856396"/>
                  <a:pt x="3194957" y="849086"/>
                  <a:pt x="3200400" y="840922"/>
                </a:cubicBezTo>
                <a:cubicBezTo>
                  <a:pt x="3203121" y="827315"/>
                  <a:pt x="3204913" y="813488"/>
                  <a:pt x="3208564" y="800100"/>
                </a:cubicBezTo>
                <a:cubicBezTo>
                  <a:pt x="3213093" y="783495"/>
                  <a:pt x="3219450" y="767443"/>
                  <a:pt x="3224893" y="751115"/>
                </a:cubicBezTo>
                <a:lnTo>
                  <a:pt x="3233057" y="726622"/>
                </a:lnTo>
                <a:lnTo>
                  <a:pt x="3249386" y="677636"/>
                </a:lnTo>
                <a:cubicBezTo>
                  <a:pt x="3254829" y="666750"/>
                  <a:pt x="3261194" y="656279"/>
                  <a:pt x="3265714" y="644979"/>
                </a:cubicBezTo>
                <a:cubicBezTo>
                  <a:pt x="3272106" y="628998"/>
                  <a:pt x="3275053" y="611722"/>
                  <a:pt x="3282043" y="595993"/>
                </a:cubicBezTo>
                <a:cubicBezTo>
                  <a:pt x="3286028" y="587026"/>
                  <a:pt x="3293171" y="579821"/>
                  <a:pt x="3298371" y="571500"/>
                </a:cubicBezTo>
                <a:cubicBezTo>
                  <a:pt x="3306781" y="558044"/>
                  <a:pt x="3315767" y="544872"/>
                  <a:pt x="3322864" y="530679"/>
                </a:cubicBezTo>
                <a:cubicBezTo>
                  <a:pt x="3326713" y="522982"/>
                  <a:pt x="3327638" y="514096"/>
                  <a:pt x="3331028" y="506186"/>
                </a:cubicBezTo>
                <a:cubicBezTo>
                  <a:pt x="3345970" y="471322"/>
                  <a:pt x="3348409" y="472126"/>
                  <a:pt x="3371850" y="440872"/>
                </a:cubicBezTo>
                <a:cubicBezTo>
                  <a:pt x="3385260" y="387232"/>
                  <a:pt x="3371284" y="427576"/>
                  <a:pt x="3396343" y="383722"/>
                </a:cubicBezTo>
                <a:cubicBezTo>
                  <a:pt x="3402381" y="373155"/>
                  <a:pt x="3405597" y="360969"/>
                  <a:pt x="3412671" y="351065"/>
                </a:cubicBezTo>
                <a:cubicBezTo>
                  <a:pt x="3419382" y="341670"/>
                  <a:pt x="3429772" y="335442"/>
                  <a:pt x="3437164" y="326572"/>
                </a:cubicBezTo>
                <a:cubicBezTo>
                  <a:pt x="3443446" y="319034"/>
                  <a:pt x="3446555" y="309017"/>
                  <a:pt x="3453493" y="302079"/>
                </a:cubicBezTo>
                <a:cubicBezTo>
                  <a:pt x="3517712" y="237860"/>
                  <a:pt x="3435608" y="341502"/>
                  <a:pt x="3502478" y="261258"/>
                </a:cubicBezTo>
                <a:cubicBezTo>
                  <a:pt x="3508760" y="253720"/>
                  <a:pt x="3511869" y="243703"/>
                  <a:pt x="3518807" y="236765"/>
                </a:cubicBezTo>
                <a:cubicBezTo>
                  <a:pt x="3525745" y="229827"/>
                  <a:pt x="3535762" y="226718"/>
                  <a:pt x="3543300" y="220436"/>
                </a:cubicBezTo>
                <a:cubicBezTo>
                  <a:pt x="3584070" y="186461"/>
                  <a:pt x="3549243" y="202126"/>
                  <a:pt x="3592286" y="187779"/>
                </a:cubicBezTo>
                <a:cubicBezTo>
                  <a:pt x="3651956" y="147996"/>
                  <a:pt x="3576928" y="196555"/>
                  <a:pt x="3649436" y="155122"/>
                </a:cubicBezTo>
                <a:cubicBezTo>
                  <a:pt x="3657955" y="150254"/>
                  <a:pt x="3665152" y="143181"/>
                  <a:pt x="3673928" y="138793"/>
                </a:cubicBezTo>
                <a:cubicBezTo>
                  <a:pt x="3681625" y="134944"/>
                  <a:pt x="3690146" y="132993"/>
                  <a:pt x="3698421" y="130629"/>
                </a:cubicBezTo>
                <a:cubicBezTo>
                  <a:pt x="3755350" y="114364"/>
                  <a:pt x="3707894" y="130338"/>
                  <a:pt x="3780064" y="114300"/>
                </a:cubicBezTo>
                <a:cubicBezTo>
                  <a:pt x="3788465" y="112433"/>
                  <a:pt x="3796090" y="107675"/>
                  <a:pt x="3804557" y="106136"/>
                </a:cubicBezTo>
                <a:cubicBezTo>
                  <a:pt x="3826144" y="102211"/>
                  <a:pt x="3848100" y="100693"/>
                  <a:pt x="3869871" y="97972"/>
                </a:cubicBezTo>
                <a:cubicBezTo>
                  <a:pt x="4054443" y="51829"/>
                  <a:pt x="3977486" y="64109"/>
                  <a:pt x="4098471" y="48986"/>
                </a:cubicBezTo>
                <a:cubicBezTo>
                  <a:pt x="4135373" y="36686"/>
                  <a:pt x="4145576" y="31894"/>
                  <a:pt x="4180114" y="24493"/>
                </a:cubicBezTo>
                <a:cubicBezTo>
                  <a:pt x="4207251" y="18678"/>
                  <a:pt x="4234142" y="10927"/>
                  <a:pt x="4261757" y="8165"/>
                </a:cubicBezTo>
                <a:lnTo>
                  <a:pt x="4343400" y="0"/>
                </a:lnTo>
                <a:lnTo>
                  <a:pt x="4735286" y="8165"/>
                </a:lnTo>
                <a:cubicBezTo>
                  <a:pt x="4797163" y="10415"/>
                  <a:pt x="4780063" y="18235"/>
                  <a:pt x="4833257" y="24493"/>
                </a:cubicBezTo>
                <a:cubicBezTo>
                  <a:pt x="4865803" y="28322"/>
                  <a:pt x="4898571" y="29936"/>
                  <a:pt x="4931228" y="32658"/>
                </a:cubicBezTo>
                <a:cubicBezTo>
                  <a:pt x="4987729" y="51491"/>
                  <a:pt x="4934955" y="35978"/>
                  <a:pt x="5045528" y="48986"/>
                </a:cubicBezTo>
                <a:cubicBezTo>
                  <a:pt x="5149151" y="61176"/>
                  <a:pt x="5032867" y="57150"/>
                  <a:pt x="5167993" y="57150"/>
                </a:cubicBezTo>
              </a:path>
            </a:pathLst>
          </a:custGeom>
          <a:noFill/>
          <a:ln w="762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F6C5DE-F0E5-3840-84AA-AEE902C54BD2}"/>
                  </a:ext>
                </a:extLst>
              </p:cNvPr>
              <p:cNvSpPr txBox="1"/>
              <p:nvPr/>
            </p:nvSpPr>
            <p:spPr>
              <a:xfrm>
                <a:off x="8136694" y="1668377"/>
                <a:ext cx="3756752" cy="44319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0" dirty="0" err="1"/>
                  <a:t>i.</a:t>
                </a:r>
                <a:r>
                  <a:rPr lang="en-US" sz="2400" dirty="0" err="1"/>
                  <a:t>e</a:t>
                </a:r>
                <a:r>
                  <a:rPr lang="en-US" sz="2400" dirty="0"/>
                  <a:t> l</a:t>
                </a:r>
                <a:r>
                  <a:rPr lang="en-US" sz="2400" b="0" dirty="0"/>
                  <a:t>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be the probability the event occurs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 want our model to output: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Because probabilities are between 0 and 1.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F6C5DE-F0E5-3840-84AA-AEE902C54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694" y="1668377"/>
                <a:ext cx="3756752" cy="4431983"/>
              </a:xfrm>
              <a:prstGeom prst="rect">
                <a:avLst/>
              </a:prstGeom>
              <a:blipFill>
                <a:blip r:embed="rId3"/>
                <a:stretch>
                  <a:fillRect l="-4730" r="-5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04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Logistic/Sigmoid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119B4B-7677-4144-AF0C-A11EACAA375A}"/>
              </a:ext>
            </a:extLst>
          </p:cNvPr>
          <p:cNvCxnSpPr>
            <a:cxnSpLocks/>
          </p:cNvCxnSpPr>
          <p:nvPr/>
        </p:nvCxnSpPr>
        <p:spPr>
          <a:xfrm>
            <a:off x="6613792" y="5530469"/>
            <a:ext cx="46013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EF955D-20B9-6149-B3DD-A7A903F15E8A}"/>
              </a:ext>
            </a:extLst>
          </p:cNvPr>
          <p:cNvCxnSpPr>
            <a:cxnSpLocks/>
          </p:cNvCxnSpPr>
          <p:nvPr/>
        </p:nvCxnSpPr>
        <p:spPr>
          <a:xfrm flipV="1">
            <a:off x="6613792" y="2093205"/>
            <a:ext cx="0" cy="34372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DB1BCE6-0B2E-1A45-9F48-703CDE30691D}"/>
              </a:ext>
            </a:extLst>
          </p:cNvPr>
          <p:cNvSpPr txBox="1"/>
          <p:nvPr/>
        </p:nvSpPr>
        <p:spPr>
          <a:xfrm>
            <a:off x="720389" y="1414130"/>
            <a:ext cx="4390656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Function that naturally takes inputs X and transforms between 0 and 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B6E48CC-4EDE-354B-853C-8999C72F85DB}"/>
                  </a:ext>
                </a:extLst>
              </p:cNvPr>
              <p:cNvSpPr/>
              <p:nvPr/>
            </p:nvSpPr>
            <p:spPr>
              <a:xfrm>
                <a:off x="732188" y="3728964"/>
                <a:ext cx="3617913" cy="8398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B6E48CC-4EDE-354B-853C-8999C72F85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88" y="3728964"/>
                <a:ext cx="3617913" cy="839845"/>
              </a:xfrm>
              <a:prstGeom prst="rect">
                <a:avLst/>
              </a:prstGeom>
              <a:blipFill>
                <a:blip r:embed="rId2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 23">
            <a:extLst>
              <a:ext uri="{FF2B5EF4-FFF2-40B4-BE49-F238E27FC236}">
                <a16:creationId xmlns:a16="http://schemas.microsoft.com/office/drawing/2014/main" id="{3ADF4C2F-BAD4-8F4B-96F9-71CD636D0A84}"/>
              </a:ext>
            </a:extLst>
          </p:cNvPr>
          <p:cNvSpPr/>
          <p:nvPr/>
        </p:nvSpPr>
        <p:spPr>
          <a:xfrm>
            <a:off x="6613792" y="2590622"/>
            <a:ext cx="4601370" cy="2939847"/>
          </a:xfrm>
          <a:custGeom>
            <a:avLst/>
            <a:gdLst>
              <a:gd name="connsiteX0" fmla="*/ 0 w 4076241"/>
              <a:gd name="connsiteY0" fmla="*/ 2866103 h 2948989"/>
              <a:gd name="connsiteX1" fmla="*/ 1850834 w 4076241"/>
              <a:gd name="connsiteY1" fmla="*/ 2645766 h 2948989"/>
              <a:gd name="connsiteX2" fmla="*/ 2655065 w 4076241"/>
              <a:gd name="connsiteY2" fmla="*/ 398325 h 2948989"/>
              <a:gd name="connsiteX3" fmla="*/ 4076241 w 4076241"/>
              <a:gd name="connsiteY3" fmla="*/ 12734 h 2948989"/>
              <a:gd name="connsiteX0" fmla="*/ 0 w 4086977"/>
              <a:gd name="connsiteY0" fmla="*/ 2887854 h 2887854"/>
              <a:gd name="connsiteX1" fmla="*/ 1861570 w 4086977"/>
              <a:gd name="connsiteY1" fmla="*/ 2645766 h 2887854"/>
              <a:gd name="connsiteX2" fmla="*/ 2665801 w 4086977"/>
              <a:gd name="connsiteY2" fmla="*/ 398325 h 2887854"/>
              <a:gd name="connsiteX3" fmla="*/ 4086977 w 4086977"/>
              <a:gd name="connsiteY3" fmla="*/ 12734 h 2887854"/>
              <a:gd name="connsiteX0" fmla="*/ 0 w 4086977"/>
              <a:gd name="connsiteY0" fmla="*/ 2887854 h 2892819"/>
              <a:gd name="connsiteX1" fmla="*/ 1861570 w 4086977"/>
              <a:gd name="connsiteY1" fmla="*/ 2645766 h 2892819"/>
              <a:gd name="connsiteX2" fmla="*/ 2665801 w 4086977"/>
              <a:gd name="connsiteY2" fmla="*/ 398325 h 2892819"/>
              <a:gd name="connsiteX3" fmla="*/ 4086977 w 4086977"/>
              <a:gd name="connsiteY3" fmla="*/ 12734 h 2892819"/>
              <a:gd name="connsiteX0" fmla="*/ 0 w 4086977"/>
              <a:gd name="connsiteY0" fmla="*/ 2892794 h 2892794"/>
              <a:gd name="connsiteX1" fmla="*/ 1764942 w 4086977"/>
              <a:gd name="connsiteY1" fmla="*/ 2846467 h 2892794"/>
              <a:gd name="connsiteX2" fmla="*/ 2665801 w 4086977"/>
              <a:gd name="connsiteY2" fmla="*/ 403265 h 2892794"/>
              <a:gd name="connsiteX3" fmla="*/ 4086977 w 4086977"/>
              <a:gd name="connsiteY3" fmla="*/ 17674 h 2892794"/>
              <a:gd name="connsiteX0" fmla="*/ 0 w 4086977"/>
              <a:gd name="connsiteY0" fmla="*/ 2889351 h 2889351"/>
              <a:gd name="connsiteX1" fmla="*/ 1679051 w 4086977"/>
              <a:gd name="connsiteY1" fmla="*/ 2712517 h 2889351"/>
              <a:gd name="connsiteX2" fmla="*/ 2665801 w 4086977"/>
              <a:gd name="connsiteY2" fmla="*/ 399822 h 2889351"/>
              <a:gd name="connsiteX3" fmla="*/ 4086977 w 4086977"/>
              <a:gd name="connsiteY3" fmla="*/ 14231 h 2889351"/>
              <a:gd name="connsiteX0" fmla="*/ 0 w 4086977"/>
              <a:gd name="connsiteY0" fmla="*/ 2889351 h 2902161"/>
              <a:gd name="connsiteX1" fmla="*/ 1679051 w 4086977"/>
              <a:gd name="connsiteY1" fmla="*/ 2712517 h 2902161"/>
              <a:gd name="connsiteX2" fmla="*/ 2665801 w 4086977"/>
              <a:gd name="connsiteY2" fmla="*/ 399822 h 2902161"/>
              <a:gd name="connsiteX3" fmla="*/ 4086977 w 4086977"/>
              <a:gd name="connsiteY3" fmla="*/ 14231 h 2902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6977" h="2902161">
                <a:moveTo>
                  <a:pt x="0" y="2889351"/>
                </a:moveTo>
                <a:cubicBezTo>
                  <a:pt x="559684" y="2830406"/>
                  <a:pt x="1041496" y="3040433"/>
                  <a:pt x="1679051" y="2712517"/>
                </a:cubicBezTo>
                <a:cubicBezTo>
                  <a:pt x="2316606" y="2384601"/>
                  <a:pt x="2264480" y="849536"/>
                  <a:pt x="2665801" y="399822"/>
                </a:cubicBezTo>
                <a:cubicBezTo>
                  <a:pt x="3067122" y="-49892"/>
                  <a:pt x="3561839" y="-12393"/>
                  <a:pt x="4086977" y="14231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A52F43-1BEF-6A4F-A4C3-35374471A00A}"/>
              </a:ext>
            </a:extLst>
          </p:cNvPr>
          <p:cNvCxnSpPr>
            <a:cxnSpLocks/>
          </p:cNvCxnSpPr>
          <p:nvPr/>
        </p:nvCxnSpPr>
        <p:spPr>
          <a:xfrm>
            <a:off x="6242890" y="2590622"/>
            <a:ext cx="37090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20B351-2CA0-844D-B01F-FB294A9B7646}"/>
              </a:ext>
            </a:extLst>
          </p:cNvPr>
          <p:cNvCxnSpPr>
            <a:cxnSpLocks/>
          </p:cNvCxnSpPr>
          <p:nvPr/>
        </p:nvCxnSpPr>
        <p:spPr>
          <a:xfrm>
            <a:off x="6242890" y="5530469"/>
            <a:ext cx="37090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3F9D807-73D2-AC41-B33B-7116DC2A650B}"/>
              </a:ext>
            </a:extLst>
          </p:cNvPr>
          <p:cNvSpPr txBox="1"/>
          <p:nvPr/>
        </p:nvSpPr>
        <p:spPr>
          <a:xfrm>
            <a:off x="5779032" y="235978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B81564-D496-134D-9E1B-412BA807D20B}"/>
              </a:ext>
            </a:extLst>
          </p:cNvPr>
          <p:cNvSpPr txBox="1"/>
          <p:nvPr/>
        </p:nvSpPr>
        <p:spPr>
          <a:xfrm>
            <a:off x="5902723" y="529963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6027C2-7773-934E-9CE3-BDF9C2D0CB86}"/>
              </a:ext>
            </a:extLst>
          </p:cNvPr>
          <p:cNvSpPr txBox="1"/>
          <p:nvPr/>
        </p:nvSpPr>
        <p:spPr>
          <a:xfrm>
            <a:off x="8744398" y="5895773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C7B0C1-18BD-6143-B0B7-DA880A3B2666}"/>
                  </a:ext>
                </a:extLst>
              </p:cNvPr>
              <p:cNvSpPr/>
              <p:nvPr/>
            </p:nvSpPr>
            <p:spPr>
              <a:xfrm>
                <a:off x="5478228" y="3661479"/>
                <a:ext cx="9023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C7B0C1-18BD-6143-B0B7-DA880A3B26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8" y="3661479"/>
                <a:ext cx="90236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57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Logistic/Sigmoid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119B4B-7677-4144-AF0C-A11EACAA375A}"/>
              </a:ext>
            </a:extLst>
          </p:cNvPr>
          <p:cNvCxnSpPr>
            <a:cxnSpLocks/>
          </p:cNvCxnSpPr>
          <p:nvPr/>
        </p:nvCxnSpPr>
        <p:spPr>
          <a:xfrm>
            <a:off x="6613792" y="5530469"/>
            <a:ext cx="46013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EF955D-20B9-6149-B3DD-A7A903F15E8A}"/>
              </a:ext>
            </a:extLst>
          </p:cNvPr>
          <p:cNvCxnSpPr>
            <a:cxnSpLocks/>
          </p:cNvCxnSpPr>
          <p:nvPr/>
        </p:nvCxnSpPr>
        <p:spPr>
          <a:xfrm flipV="1">
            <a:off x="6613792" y="2093205"/>
            <a:ext cx="0" cy="34372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DB1BCE6-0B2E-1A45-9F48-703CDE30691D}"/>
              </a:ext>
            </a:extLst>
          </p:cNvPr>
          <p:cNvSpPr txBox="1"/>
          <p:nvPr/>
        </p:nvSpPr>
        <p:spPr>
          <a:xfrm>
            <a:off x="732188" y="1589291"/>
            <a:ext cx="4390656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Function that naturally takes inputs X and transforms between 0 and 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B6E48CC-4EDE-354B-853C-8999C72F85DB}"/>
                  </a:ext>
                </a:extLst>
              </p:cNvPr>
              <p:cNvSpPr/>
              <p:nvPr/>
            </p:nvSpPr>
            <p:spPr>
              <a:xfrm>
                <a:off x="726411" y="4171090"/>
                <a:ext cx="3617913" cy="8398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B6E48CC-4EDE-354B-853C-8999C72F85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11" y="4171090"/>
                <a:ext cx="3617913" cy="839845"/>
              </a:xfrm>
              <a:prstGeom prst="rect">
                <a:avLst/>
              </a:prstGeom>
              <a:blipFill>
                <a:blip r:embed="rId2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 23">
            <a:extLst>
              <a:ext uri="{FF2B5EF4-FFF2-40B4-BE49-F238E27FC236}">
                <a16:creationId xmlns:a16="http://schemas.microsoft.com/office/drawing/2014/main" id="{3ADF4C2F-BAD4-8F4B-96F9-71CD636D0A84}"/>
              </a:ext>
            </a:extLst>
          </p:cNvPr>
          <p:cNvSpPr/>
          <p:nvPr/>
        </p:nvSpPr>
        <p:spPr>
          <a:xfrm>
            <a:off x="6613792" y="2590622"/>
            <a:ext cx="4601370" cy="2939847"/>
          </a:xfrm>
          <a:custGeom>
            <a:avLst/>
            <a:gdLst>
              <a:gd name="connsiteX0" fmla="*/ 0 w 4076241"/>
              <a:gd name="connsiteY0" fmla="*/ 2866103 h 2948989"/>
              <a:gd name="connsiteX1" fmla="*/ 1850834 w 4076241"/>
              <a:gd name="connsiteY1" fmla="*/ 2645766 h 2948989"/>
              <a:gd name="connsiteX2" fmla="*/ 2655065 w 4076241"/>
              <a:gd name="connsiteY2" fmla="*/ 398325 h 2948989"/>
              <a:gd name="connsiteX3" fmla="*/ 4076241 w 4076241"/>
              <a:gd name="connsiteY3" fmla="*/ 12734 h 2948989"/>
              <a:gd name="connsiteX0" fmla="*/ 0 w 4086977"/>
              <a:gd name="connsiteY0" fmla="*/ 2887854 h 2887854"/>
              <a:gd name="connsiteX1" fmla="*/ 1861570 w 4086977"/>
              <a:gd name="connsiteY1" fmla="*/ 2645766 h 2887854"/>
              <a:gd name="connsiteX2" fmla="*/ 2665801 w 4086977"/>
              <a:gd name="connsiteY2" fmla="*/ 398325 h 2887854"/>
              <a:gd name="connsiteX3" fmla="*/ 4086977 w 4086977"/>
              <a:gd name="connsiteY3" fmla="*/ 12734 h 2887854"/>
              <a:gd name="connsiteX0" fmla="*/ 0 w 4086977"/>
              <a:gd name="connsiteY0" fmla="*/ 2887854 h 2892819"/>
              <a:gd name="connsiteX1" fmla="*/ 1861570 w 4086977"/>
              <a:gd name="connsiteY1" fmla="*/ 2645766 h 2892819"/>
              <a:gd name="connsiteX2" fmla="*/ 2665801 w 4086977"/>
              <a:gd name="connsiteY2" fmla="*/ 398325 h 2892819"/>
              <a:gd name="connsiteX3" fmla="*/ 4086977 w 4086977"/>
              <a:gd name="connsiteY3" fmla="*/ 12734 h 2892819"/>
              <a:gd name="connsiteX0" fmla="*/ 0 w 4086977"/>
              <a:gd name="connsiteY0" fmla="*/ 2892794 h 2892794"/>
              <a:gd name="connsiteX1" fmla="*/ 1764942 w 4086977"/>
              <a:gd name="connsiteY1" fmla="*/ 2846467 h 2892794"/>
              <a:gd name="connsiteX2" fmla="*/ 2665801 w 4086977"/>
              <a:gd name="connsiteY2" fmla="*/ 403265 h 2892794"/>
              <a:gd name="connsiteX3" fmla="*/ 4086977 w 4086977"/>
              <a:gd name="connsiteY3" fmla="*/ 17674 h 2892794"/>
              <a:gd name="connsiteX0" fmla="*/ 0 w 4086977"/>
              <a:gd name="connsiteY0" fmla="*/ 2889351 h 2889351"/>
              <a:gd name="connsiteX1" fmla="*/ 1679051 w 4086977"/>
              <a:gd name="connsiteY1" fmla="*/ 2712517 h 2889351"/>
              <a:gd name="connsiteX2" fmla="*/ 2665801 w 4086977"/>
              <a:gd name="connsiteY2" fmla="*/ 399822 h 2889351"/>
              <a:gd name="connsiteX3" fmla="*/ 4086977 w 4086977"/>
              <a:gd name="connsiteY3" fmla="*/ 14231 h 2889351"/>
              <a:gd name="connsiteX0" fmla="*/ 0 w 4086977"/>
              <a:gd name="connsiteY0" fmla="*/ 2889351 h 2902161"/>
              <a:gd name="connsiteX1" fmla="*/ 1679051 w 4086977"/>
              <a:gd name="connsiteY1" fmla="*/ 2712517 h 2902161"/>
              <a:gd name="connsiteX2" fmla="*/ 2665801 w 4086977"/>
              <a:gd name="connsiteY2" fmla="*/ 399822 h 2902161"/>
              <a:gd name="connsiteX3" fmla="*/ 4086977 w 4086977"/>
              <a:gd name="connsiteY3" fmla="*/ 14231 h 2902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6977" h="2902161">
                <a:moveTo>
                  <a:pt x="0" y="2889351"/>
                </a:moveTo>
                <a:cubicBezTo>
                  <a:pt x="559684" y="2830406"/>
                  <a:pt x="1041496" y="3040433"/>
                  <a:pt x="1679051" y="2712517"/>
                </a:cubicBezTo>
                <a:cubicBezTo>
                  <a:pt x="2316606" y="2384601"/>
                  <a:pt x="2264480" y="849536"/>
                  <a:pt x="2665801" y="399822"/>
                </a:cubicBezTo>
                <a:cubicBezTo>
                  <a:pt x="3067122" y="-49892"/>
                  <a:pt x="3561839" y="-12393"/>
                  <a:pt x="4086977" y="14231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A52F43-1BEF-6A4F-A4C3-35374471A00A}"/>
              </a:ext>
            </a:extLst>
          </p:cNvPr>
          <p:cNvCxnSpPr>
            <a:cxnSpLocks/>
          </p:cNvCxnSpPr>
          <p:nvPr/>
        </p:nvCxnSpPr>
        <p:spPr>
          <a:xfrm>
            <a:off x="6242890" y="2590622"/>
            <a:ext cx="37090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20B351-2CA0-844D-B01F-FB294A9B7646}"/>
              </a:ext>
            </a:extLst>
          </p:cNvPr>
          <p:cNvCxnSpPr>
            <a:cxnSpLocks/>
          </p:cNvCxnSpPr>
          <p:nvPr/>
        </p:nvCxnSpPr>
        <p:spPr>
          <a:xfrm>
            <a:off x="6242890" y="5530469"/>
            <a:ext cx="37090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3F9D807-73D2-AC41-B33B-7116DC2A650B}"/>
              </a:ext>
            </a:extLst>
          </p:cNvPr>
          <p:cNvSpPr txBox="1"/>
          <p:nvPr/>
        </p:nvSpPr>
        <p:spPr>
          <a:xfrm>
            <a:off x="5779032" y="235978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B81564-D496-134D-9E1B-412BA807D20B}"/>
              </a:ext>
            </a:extLst>
          </p:cNvPr>
          <p:cNvSpPr txBox="1"/>
          <p:nvPr/>
        </p:nvSpPr>
        <p:spPr>
          <a:xfrm>
            <a:off x="5902723" y="529963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6027C2-7773-934E-9CE3-BDF9C2D0CB86}"/>
              </a:ext>
            </a:extLst>
          </p:cNvPr>
          <p:cNvSpPr txBox="1"/>
          <p:nvPr/>
        </p:nvSpPr>
        <p:spPr>
          <a:xfrm>
            <a:off x="8741994" y="6142885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C7B0C1-18BD-6143-B0B7-DA880A3B2666}"/>
                  </a:ext>
                </a:extLst>
              </p:cNvPr>
              <p:cNvSpPr/>
              <p:nvPr/>
            </p:nvSpPr>
            <p:spPr>
              <a:xfrm>
                <a:off x="4931940" y="3672998"/>
                <a:ext cx="9023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C7B0C1-18BD-6143-B0B7-DA880A3B26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40" y="3672998"/>
                <a:ext cx="90236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C8A150-C4BD-2943-A3A5-97A4D504FB24}"/>
              </a:ext>
            </a:extLst>
          </p:cNvPr>
          <p:cNvCxnSpPr>
            <a:cxnSpLocks/>
          </p:cNvCxnSpPr>
          <p:nvPr/>
        </p:nvCxnSpPr>
        <p:spPr>
          <a:xfrm flipV="1">
            <a:off x="9209286" y="3972392"/>
            <a:ext cx="0" cy="1558076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4164DE6-A6DA-654C-8CE9-207212DDB4AA}"/>
              </a:ext>
            </a:extLst>
          </p:cNvPr>
          <p:cNvSpPr txBox="1"/>
          <p:nvPr/>
        </p:nvSpPr>
        <p:spPr>
          <a:xfrm>
            <a:off x="8761390" y="5635347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553F0D-DAF7-B14A-93A7-87102C2DDE2E}"/>
              </a:ext>
            </a:extLst>
          </p:cNvPr>
          <p:cNvSpPr txBox="1"/>
          <p:nvPr/>
        </p:nvSpPr>
        <p:spPr>
          <a:xfrm>
            <a:off x="6397764" y="562750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29A7C9-898A-254D-8840-2FC4855D5251}"/>
              </a:ext>
            </a:extLst>
          </p:cNvPr>
          <p:cNvSpPr txBox="1"/>
          <p:nvPr/>
        </p:nvSpPr>
        <p:spPr>
          <a:xfrm>
            <a:off x="10991000" y="5681220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200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58ECF3B-F927-2D43-8FF4-5774A1A33AAB}"/>
              </a:ext>
            </a:extLst>
          </p:cNvPr>
          <p:cNvCxnSpPr>
            <a:cxnSpLocks/>
          </p:cNvCxnSpPr>
          <p:nvPr/>
        </p:nvCxnSpPr>
        <p:spPr>
          <a:xfrm>
            <a:off x="6613792" y="3972392"/>
            <a:ext cx="2543357" cy="709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B0720C6-AD37-2440-8217-CB8C91AC52EB}"/>
              </a:ext>
            </a:extLst>
          </p:cNvPr>
          <p:cNvSpPr txBox="1"/>
          <p:nvPr/>
        </p:nvSpPr>
        <p:spPr>
          <a:xfrm>
            <a:off x="5886440" y="3767113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196819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15</a:t>
            </a:fld>
            <a:endParaRPr lang="en-US"/>
          </a:p>
        </p:txBody>
      </p:sp>
      <p:pic>
        <p:nvPicPr>
          <p:cNvPr id="3076" name="Picture 4" descr="2.1 The Exponential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680" y="1745927"/>
            <a:ext cx="4031370" cy="403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B944B4DF-FD7F-374F-AC06-7BF9E3B7C2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475" y="287814"/>
                <a:ext cx="9144000" cy="11263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A note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B944B4DF-FD7F-374F-AC06-7BF9E3B7C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287814"/>
                <a:ext cx="9144000" cy="1126316"/>
              </a:xfrm>
              <a:prstGeom prst="rect">
                <a:avLst/>
              </a:prstGeom>
              <a:blipFill>
                <a:blip r:embed="rId3"/>
                <a:stretch>
                  <a:fillRect l="-2635" b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555363-D0B4-0446-9B63-E14298251BDB}"/>
                  </a:ext>
                </a:extLst>
              </p:cNvPr>
              <p:cNvSpPr txBox="1"/>
              <p:nvPr/>
            </p:nvSpPr>
            <p:spPr>
              <a:xfrm>
                <a:off x="732188" y="1589291"/>
                <a:ext cx="6178278" cy="4188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Super spooky mathematical function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=2.718281828459045…</m:t>
                    </m:r>
                  </m:oMath>
                </a14:m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sz="28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X</m:t>
                        </m:r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X</m:t>
                        </m:r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𝑒</m:t>
                        </m:r>
                      </m:e>
                      <m:sup>
                        <m:r>
                          <a:rPr lang="en-US" sz="2800" b="0" i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0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=1</m:t>
                    </m:r>
                  </m:oMath>
                </a14:m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e.g. rate of increase in function at X is equal to the function at X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Many other ways to characterize function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555363-D0B4-0446-9B63-E14298251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88" y="1589291"/>
                <a:ext cx="6178278" cy="4188006"/>
              </a:xfrm>
              <a:prstGeom prst="rect">
                <a:avLst/>
              </a:prstGeom>
              <a:blipFill>
                <a:blip r:embed="rId4"/>
                <a:stretch>
                  <a:fillRect l="-2053" r="-1848" b="-3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59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Logistic/Sigmoid Function to Probabilities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119B4B-7677-4144-AF0C-A11EACAA375A}"/>
              </a:ext>
            </a:extLst>
          </p:cNvPr>
          <p:cNvCxnSpPr>
            <a:cxnSpLocks/>
          </p:cNvCxnSpPr>
          <p:nvPr/>
        </p:nvCxnSpPr>
        <p:spPr>
          <a:xfrm>
            <a:off x="6613792" y="5530469"/>
            <a:ext cx="46013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EF955D-20B9-6149-B3DD-A7A903F15E8A}"/>
              </a:ext>
            </a:extLst>
          </p:cNvPr>
          <p:cNvCxnSpPr>
            <a:cxnSpLocks/>
          </p:cNvCxnSpPr>
          <p:nvPr/>
        </p:nvCxnSpPr>
        <p:spPr>
          <a:xfrm flipV="1">
            <a:off x="6613792" y="2093205"/>
            <a:ext cx="0" cy="34372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B6E48CC-4EDE-354B-853C-8999C72F85DB}"/>
                  </a:ext>
                </a:extLst>
              </p:cNvPr>
              <p:cNvSpPr/>
              <p:nvPr/>
            </p:nvSpPr>
            <p:spPr>
              <a:xfrm>
                <a:off x="738641" y="1778134"/>
                <a:ext cx="3617913" cy="8398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B6E48CC-4EDE-354B-853C-8999C72F85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1" y="1778134"/>
                <a:ext cx="3617913" cy="839845"/>
              </a:xfrm>
              <a:prstGeom prst="rect">
                <a:avLst/>
              </a:prstGeom>
              <a:blipFill>
                <a:blip r:embed="rId2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 23">
            <a:extLst>
              <a:ext uri="{FF2B5EF4-FFF2-40B4-BE49-F238E27FC236}">
                <a16:creationId xmlns:a16="http://schemas.microsoft.com/office/drawing/2014/main" id="{3ADF4C2F-BAD4-8F4B-96F9-71CD636D0A84}"/>
              </a:ext>
            </a:extLst>
          </p:cNvPr>
          <p:cNvSpPr/>
          <p:nvPr/>
        </p:nvSpPr>
        <p:spPr>
          <a:xfrm>
            <a:off x="6613792" y="2590622"/>
            <a:ext cx="4601370" cy="2939847"/>
          </a:xfrm>
          <a:custGeom>
            <a:avLst/>
            <a:gdLst>
              <a:gd name="connsiteX0" fmla="*/ 0 w 4076241"/>
              <a:gd name="connsiteY0" fmla="*/ 2866103 h 2948989"/>
              <a:gd name="connsiteX1" fmla="*/ 1850834 w 4076241"/>
              <a:gd name="connsiteY1" fmla="*/ 2645766 h 2948989"/>
              <a:gd name="connsiteX2" fmla="*/ 2655065 w 4076241"/>
              <a:gd name="connsiteY2" fmla="*/ 398325 h 2948989"/>
              <a:gd name="connsiteX3" fmla="*/ 4076241 w 4076241"/>
              <a:gd name="connsiteY3" fmla="*/ 12734 h 2948989"/>
              <a:gd name="connsiteX0" fmla="*/ 0 w 4086977"/>
              <a:gd name="connsiteY0" fmla="*/ 2887854 h 2887854"/>
              <a:gd name="connsiteX1" fmla="*/ 1861570 w 4086977"/>
              <a:gd name="connsiteY1" fmla="*/ 2645766 h 2887854"/>
              <a:gd name="connsiteX2" fmla="*/ 2665801 w 4086977"/>
              <a:gd name="connsiteY2" fmla="*/ 398325 h 2887854"/>
              <a:gd name="connsiteX3" fmla="*/ 4086977 w 4086977"/>
              <a:gd name="connsiteY3" fmla="*/ 12734 h 2887854"/>
              <a:gd name="connsiteX0" fmla="*/ 0 w 4086977"/>
              <a:gd name="connsiteY0" fmla="*/ 2887854 h 2892819"/>
              <a:gd name="connsiteX1" fmla="*/ 1861570 w 4086977"/>
              <a:gd name="connsiteY1" fmla="*/ 2645766 h 2892819"/>
              <a:gd name="connsiteX2" fmla="*/ 2665801 w 4086977"/>
              <a:gd name="connsiteY2" fmla="*/ 398325 h 2892819"/>
              <a:gd name="connsiteX3" fmla="*/ 4086977 w 4086977"/>
              <a:gd name="connsiteY3" fmla="*/ 12734 h 2892819"/>
              <a:gd name="connsiteX0" fmla="*/ 0 w 4086977"/>
              <a:gd name="connsiteY0" fmla="*/ 2892794 h 2892794"/>
              <a:gd name="connsiteX1" fmla="*/ 1764942 w 4086977"/>
              <a:gd name="connsiteY1" fmla="*/ 2846467 h 2892794"/>
              <a:gd name="connsiteX2" fmla="*/ 2665801 w 4086977"/>
              <a:gd name="connsiteY2" fmla="*/ 403265 h 2892794"/>
              <a:gd name="connsiteX3" fmla="*/ 4086977 w 4086977"/>
              <a:gd name="connsiteY3" fmla="*/ 17674 h 2892794"/>
              <a:gd name="connsiteX0" fmla="*/ 0 w 4086977"/>
              <a:gd name="connsiteY0" fmla="*/ 2889351 h 2889351"/>
              <a:gd name="connsiteX1" fmla="*/ 1679051 w 4086977"/>
              <a:gd name="connsiteY1" fmla="*/ 2712517 h 2889351"/>
              <a:gd name="connsiteX2" fmla="*/ 2665801 w 4086977"/>
              <a:gd name="connsiteY2" fmla="*/ 399822 h 2889351"/>
              <a:gd name="connsiteX3" fmla="*/ 4086977 w 4086977"/>
              <a:gd name="connsiteY3" fmla="*/ 14231 h 2889351"/>
              <a:gd name="connsiteX0" fmla="*/ 0 w 4086977"/>
              <a:gd name="connsiteY0" fmla="*/ 2889351 h 2902161"/>
              <a:gd name="connsiteX1" fmla="*/ 1679051 w 4086977"/>
              <a:gd name="connsiteY1" fmla="*/ 2712517 h 2902161"/>
              <a:gd name="connsiteX2" fmla="*/ 2665801 w 4086977"/>
              <a:gd name="connsiteY2" fmla="*/ 399822 h 2902161"/>
              <a:gd name="connsiteX3" fmla="*/ 4086977 w 4086977"/>
              <a:gd name="connsiteY3" fmla="*/ 14231 h 2902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6977" h="2902161">
                <a:moveTo>
                  <a:pt x="0" y="2889351"/>
                </a:moveTo>
                <a:cubicBezTo>
                  <a:pt x="559684" y="2830406"/>
                  <a:pt x="1041496" y="3040433"/>
                  <a:pt x="1679051" y="2712517"/>
                </a:cubicBezTo>
                <a:cubicBezTo>
                  <a:pt x="2316606" y="2384601"/>
                  <a:pt x="2264480" y="849536"/>
                  <a:pt x="2665801" y="399822"/>
                </a:cubicBezTo>
                <a:cubicBezTo>
                  <a:pt x="3067122" y="-49892"/>
                  <a:pt x="3561839" y="-12393"/>
                  <a:pt x="4086977" y="14231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A52F43-1BEF-6A4F-A4C3-35374471A00A}"/>
              </a:ext>
            </a:extLst>
          </p:cNvPr>
          <p:cNvCxnSpPr>
            <a:cxnSpLocks/>
          </p:cNvCxnSpPr>
          <p:nvPr/>
        </p:nvCxnSpPr>
        <p:spPr>
          <a:xfrm>
            <a:off x="6242890" y="2590622"/>
            <a:ext cx="37090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20B351-2CA0-844D-B01F-FB294A9B7646}"/>
              </a:ext>
            </a:extLst>
          </p:cNvPr>
          <p:cNvCxnSpPr>
            <a:cxnSpLocks/>
          </p:cNvCxnSpPr>
          <p:nvPr/>
        </p:nvCxnSpPr>
        <p:spPr>
          <a:xfrm>
            <a:off x="6242890" y="5530469"/>
            <a:ext cx="37090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3F9D807-73D2-AC41-B33B-7116DC2A650B}"/>
              </a:ext>
            </a:extLst>
          </p:cNvPr>
          <p:cNvSpPr txBox="1"/>
          <p:nvPr/>
        </p:nvSpPr>
        <p:spPr>
          <a:xfrm>
            <a:off x="5779032" y="235978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B81564-D496-134D-9E1B-412BA807D20B}"/>
              </a:ext>
            </a:extLst>
          </p:cNvPr>
          <p:cNvSpPr txBox="1"/>
          <p:nvPr/>
        </p:nvSpPr>
        <p:spPr>
          <a:xfrm>
            <a:off x="5902723" y="529963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6027C2-7773-934E-9CE3-BDF9C2D0CB86}"/>
                  </a:ext>
                </a:extLst>
              </p:cNvPr>
              <p:cNvSpPr txBox="1"/>
              <p:nvPr/>
            </p:nvSpPr>
            <p:spPr>
              <a:xfrm>
                <a:off x="8444957" y="6227984"/>
                <a:ext cx="1284006" cy="478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6027C2-7773-934E-9CE3-BDF9C2D0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57" y="6227984"/>
                <a:ext cx="1284006" cy="4789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C7B0C1-18BD-6143-B0B7-DA880A3B2666}"/>
                  </a:ext>
                </a:extLst>
              </p:cNvPr>
              <p:cNvSpPr/>
              <p:nvPr/>
            </p:nvSpPr>
            <p:spPr>
              <a:xfrm>
                <a:off x="5154044" y="3057354"/>
                <a:ext cx="8082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C7B0C1-18BD-6143-B0B7-DA880A3B26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044" y="3057354"/>
                <a:ext cx="808298" cy="461665"/>
              </a:xfrm>
              <a:prstGeom prst="rect">
                <a:avLst/>
              </a:prstGeom>
              <a:blipFill>
                <a:blip r:embed="rId4"/>
                <a:stretch>
                  <a:fillRect l="-10938"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C8A150-C4BD-2943-A3A5-97A4D504FB24}"/>
              </a:ext>
            </a:extLst>
          </p:cNvPr>
          <p:cNvCxnSpPr>
            <a:cxnSpLocks/>
          </p:cNvCxnSpPr>
          <p:nvPr/>
        </p:nvCxnSpPr>
        <p:spPr>
          <a:xfrm flipV="1">
            <a:off x="9209286" y="3972392"/>
            <a:ext cx="0" cy="1558076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4164DE6-A6DA-654C-8CE9-207212DDB4AA}"/>
              </a:ext>
            </a:extLst>
          </p:cNvPr>
          <p:cNvSpPr txBox="1"/>
          <p:nvPr/>
        </p:nvSpPr>
        <p:spPr>
          <a:xfrm>
            <a:off x="8761390" y="5635347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553F0D-DAF7-B14A-93A7-87102C2DDE2E}"/>
              </a:ext>
            </a:extLst>
          </p:cNvPr>
          <p:cNvSpPr txBox="1"/>
          <p:nvPr/>
        </p:nvSpPr>
        <p:spPr>
          <a:xfrm>
            <a:off x="6397764" y="562750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29A7C9-898A-254D-8840-2FC4855D5251}"/>
              </a:ext>
            </a:extLst>
          </p:cNvPr>
          <p:cNvSpPr txBox="1"/>
          <p:nvPr/>
        </p:nvSpPr>
        <p:spPr>
          <a:xfrm>
            <a:off x="10991000" y="5681220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200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58ECF3B-F927-2D43-8FF4-5774A1A33AAB}"/>
              </a:ext>
            </a:extLst>
          </p:cNvPr>
          <p:cNvCxnSpPr>
            <a:cxnSpLocks/>
          </p:cNvCxnSpPr>
          <p:nvPr/>
        </p:nvCxnSpPr>
        <p:spPr>
          <a:xfrm>
            <a:off x="6613792" y="3972392"/>
            <a:ext cx="2543357" cy="709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B0720C6-AD37-2440-8217-CB8C91AC52EB}"/>
              </a:ext>
            </a:extLst>
          </p:cNvPr>
          <p:cNvSpPr txBox="1"/>
          <p:nvPr/>
        </p:nvSpPr>
        <p:spPr>
          <a:xfrm>
            <a:off x="5886440" y="3767113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2373E6-3570-1246-AECF-EF290E546A64}"/>
                  </a:ext>
                </a:extLst>
              </p:cNvPr>
              <p:cNvSpPr/>
              <p:nvPr/>
            </p:nvSpPr>
            <p:spPr>
              <a:xfrm>
                <a:off x="365241" y="4060545"/>
                <a:ext cx="4009239" cy="866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2373E6-3570-1246-AECF-EF290E546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41" y="4060545"/>
                <a:ext cx="4009239" cy="8661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5624B23-F9C8-FB4A-A4A9-4740498F4257}"/>
                  </a:ext>
                </a:extLst>
              </p:cNvPr>
              <p:cNvSpPr/>
              <p:nvPr/>
            </p:nvSpPr>
            <p:spPr>
              <a:xfrm>
                <a:off x="405212" y="5334160"/>
                <a:ext cx="4303358" cy="800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5624B23-F9C8-FB4A-A4A9-4740498F42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12" y="5334160"/>
                <a:ext cx="4303358" cy="800540"/>
              </a:xfrm>
              <a:prstGeom prst="rect">
                <a:avLst/>
              </a:prstGeom>
              <a:blipFill>
                <a:blip r:embed="rId6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393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6D5F51-70E5-1642-ABAA-48578728ADB2}"/>
              </a:ext>
            </a:extLst>
          </p:cNvPr>
          <p:cNvSpPr/>
          <p:nvPr/>
        </p:nvSpPr>
        <p:spPr>
          <a:xfrm>
            <a:off x="6490739" y="1953450"/>
            <a:ext cx="5021705" cy="3380710"/>
          </a:xfrm>
          <a:prstGeom prst="rect">
            <a:avLst/>
          </a:prstGeom>
          <a:pattFill prst="pct5">
            <a:fgClr>
              <a:schemeClr val="dk1"/>
            </a:fgClr>
            <a:bgClr>
              <a:schemeClr val="bg1"/>
            </a:bgClr>
          </a:patt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Probability Note on The Complement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307FF27A-7FAF-8348-AC22-0D3066944643}"/>
              </a:ext>
            </a:extLst>
          </p:cNvPr>
          <p:cNvSpPr/>
          <p:nvPr/>
        </p:nvSpPr>
        <p:spPr>
          <a:xfrm>
            <a:off x="6490739" y="1953450"/>
            <a:ext cx="5021705" cy="3380710"/>
          </a:xfrm>
          <a:prstGeom prst="frame">
            <a:avLst>
              <a:gd name="adj1" fmla="val 348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DFA06-FCFD-6E46-9F23-69772849C6E1}"/>
              </a:ext>
            </a:extLst>
          </p:cNvPr>
          <p:cNvSpPr txBox="1"/>
          <p:nvPr/>
        </p:nvSpPr>
        <p:spPr>
          <a:xfrm>
            <a:off x="6481889" y="1463559"/>
            <a:ext cx="4871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Sample Space (All possible outcomes)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EA12CB-7535-E341-9490-37E75DF028F0}"/>
              </a:ext>
            </a:extLst>
          </p:cNvPr>
          <p:cNvSpPr/>
          <p:nvPr/>
        </p:nvSpPr>
        <p:spPr>
          <a:xfrm>
            <a:off x="7135318" y="2956756"/>
            <a:ext cx="2158584" cy="1828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Event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804BF3-1D01-D340-8754-A9EC5661E7D2}"/>
                  </a:ext>
                </a:extLst>
              </p:cNvPr>
              <p:cNvSpPr txBox="1"/>
              <p:nvPr/>
            </p:nvSpPr>
            <p:spPr>
              <a:xfrm>
                <a:off x="9094621" y="2300277"/>
                <a:ext cx="2158227" cy="1570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Not A </a:t>
                </a:r>
              </a:p>
              <a:p>
                <a:pPr algn="ctr"/>
                <a:r>
                  <a:rPr lang="en-US" sz="2400" dirty="0"/>
                  <a:t>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dirty="0"/>
              </a:p>
              <a:p>
                <a:pPr algn="ctr"/>
                <a:r>
                  <a:rPr lang="en-US" sz="2400" dirty="0"/>
                  <a:t>Aka A complement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804BF3-1D01-D340-8754-A9EC5661E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621" y="2300277"/>
                <a:ext cx="2158227" cy="1570879"/>
              </a:xfrm>
              <a:prstGeom prst="rect">
                <a:avLst/>
              </a:prstGeom>
              <a:blipFill>
                <a:blip r:embed="rId2"/>
                <a:stretch>
                  <a:fillRect t="-240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A220056-984C-1144-A295-B23E36A43EDC}"/>
                  </a:ext>
                </a:extLst>
              </p:cNvPr>
              <p:cNvSpPr/>
              <p:nvPr/>
            </p:nvSpPr>
            <p:spPr>
              <a:xfrm>
                <a:off x="738641" y="1778134"/>
                <a:ext cx="3119444" cy="15708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b="0" dirty="0"/>
                  <a:t>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=30%</m:t>
                    </m:r>
                  </m:oMath>
                </a14:m>
                <a:endParaRPr lang="en-US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is the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dirty="0"/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A220056-984C-1144-A295-B23E36A43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1" y="1778134"/>
                <a:ext cx="3119444" cy="1570879"/>
              </a:xfrm>
              <a:prstGeom prst="rect">
                <a:avLst/>
              </a:prstGeom>
              <a:blipFill>
                <a:blip r:embed="rId3"/>
                <a:stretch>
                  <a:fillRect l="-2429" t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79553B9-8932-594D-922E-DCB110B9371E}"/>
                  </a:ext>
                </a:extLst>
              </p:cNvPr>
              <p:cNvSpPr/>
              <p:nvPr/>
            </p:nvSpPr>
            <p:spPr>
              <a:xfrm>
                <a:off x="621475" y="3761681"/>
                <a:ext cx="443773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Because events A and not A fully partition the sample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79553B9-8932-594D-922E-DCB110B937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3761681"/>
                <a:ext cx="4437731" cy="1200329"/>
              </a:xfrm>
              <a:prstGeom prst="rect">
                <a:avLst/>
              </a:prstGeom>
              <a:blipFill>
                <a:blip r:embed="rId4"/>
                <a:stretch>
                  <a:fillRect l="-1714" t="-3125" r="-1714"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C45BE21-3CFF-474B-889A-01C1CA199A23}"/>
                  </a:ext>
                </a:extLst>
              </p:cNvPr>
              <p:cNvSpPr/>
              <p:nvPr/>
            </p:nvSpPr>
            <p:spPr>
              <a:xfrm>
                <a:off x="621474" y="5322864"/>
                <a:ext cx="4437731" cy="1201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Fully partition the sample space: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C45BE21-3CFF-474B-889A-01C1CA199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4" y="5322864"/>
                <a:ext cx="4437731" cy="1201547"/>
              </a:xfrm>
              <a:prstGeom prst="rect">
                <a:avLst/>
              </a:prstGeom>
              <a:blipFill>
                <a:blip r:embed="rId5"/>
                <a:stretch>
                  <a:fillRect l="-1714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2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38" grpId="0"/>
      <p:bldP spid="40" grpId="0"/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One Weird Trick to Find P(Y=0)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2373E6-3570-1246-AECF-EF290E546A64}"/>
                  </a:ext>
                </a:extLst>
              </p:cNvPr>
              <p:cNvSpPr/>
              <p:nvPr/>
            </p:nvSpPr>
            <p:spPr>
              <a:xfrm>
                <a:off x="621475" y="2564261"/>
                <a:ext cx="44816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2373E6-3570-1246-AECF-EF290E546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2564261"/>
                <a:ext cx="4481611" cy="461665"/>
              </a:xfrm>
              <a:prstGeom prst="rect">
                <a:avLst/>
              </a:prstGeom>
              <a:blipFill>
                <a:blip r:embed="rId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5624B23-F9C8-FB4A-A4A9-4740498F4257}"/>
                  </a:ext>
                </a:extLst>
              </p:cNvPr>
              <p:cNvSpPr/>
              <p:nvPr/>
            </p:nvSpPr>
            <p:spPr>
              <a:xfrm>
                <a:off x="621475" y="1414130"/>
                <a:ext cx="3944157" cy="866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5624B23-F9C8-FB4A-A4A9-4740498F42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414130"/>
                <a:ext cx="3944157" cy="866199"/>
              </a:xfrm>
              <a:prstGeom prst="rect">
                <a:avLst/>
              </a:prstGeom>
              <a:blipFill>
                <a:blip r:embed="rId3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6949FD6-B254-5B4C-8441-0990B4818296}"/>
                  </a:ext>
                </a:extLst>
              </p:cNvPr>
              <p:cNvSpPr/>
              <p:nvPr/>
            </p:nvSpPr>
            <p:spPr>
              <a:xfrm>
                <a:off x="621475" y="3364801"/>
                <a:ext cx="4412811" cy="866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6949FD6-B254-5B4C-8441-0990B4818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3364801"/>
                <a:ext cx="4412811" cy="8661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779C0BD-B0BD-214A-8797-7D580AED397B}"/>
                  </a:ext>
                </a:extLst>
              </p:cNvPr>
              <p:cNvSpPr/>
              <p:nvPr/>
            </p:nvSpPr>
            <p:spPr>
              <a:xfrm>
                <a:off x="621475" y="4474098"/>
                <a:ext cx="5799536" cy="866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779C0BD-B0BD-214A-8797-7D580AED3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4474098"/>
                <a:ext cx="5799536" cy="866199"/>
              </a:xfrm>
              <a:prstGeom prst="rect">
                <a:avLst/>
              </a:prstGeom>
              <a:blipFill>
                <a:blip r:embed="rId5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217518A-B5F4-F642-B847-6CC35EF91961}"/>
                  </a:ext>
                </a:extLst>
              </p:cNvPr>
              <p:cNvSpPr/>
              <p:nvPr/>
            </p:nvSpPr>
            <p:spPr>
              <a:xfrm>
                <a:off x="621475" y="5574949"/>
                <a:ext cx="7230120" cy="866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217518A-B5F4-F642-B847-6CC35EF91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5574949"/>
                <a:ext cx="7230120" cy="866199"/>
              </a:xfrm>
              <a:prstGeom prst="rect">
                <a:avLst/>
              </a:prstGeom>
              <a:blipFill>
                <a:blip r:embed="rId6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C799C38-F2FE-BC47-9F49-32D0963D8D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975" y="1983239"/>
            <a:ext cx="16510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3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37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10293452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Credit Card Default Dataset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23" y="1113441"/>
            <a:ext cx="8414332" cy="574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70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Class 5 Announcements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3086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err="1">
                <a:latin typeface="Calibri" charset="0"/>
                <a:ea typeface="Calibri" charset="0"/>
                <a:cs typeface="Calibri" charset="0"/>
              </a:rPr>
              <a:t>Pset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 3 solutions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Problem Set 4 Posted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Questions?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79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10293452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Estimate Logit Model Using </a:t>
            </a:r>
            <a:r>
              <a:rPr lang="en-US" dirty="0" err="1">
                <a:solidFill>
                  <a:schemeClr val="accent1"/>
                </a:solidFill>
              </a:rPr>
              <a:t>glm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70F84-3812-CA4D-8800-79CA4A14F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" y="1669284"/>
            <a:ext cx="4732288" cy="2318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9CD28-0509-224C-A34C-AD8532267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500" y="1655896"/>
            <a:ext cx="6332582" cy="481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0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10293452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Making Predictions From Estimated Logit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21475" y="1486917"/>
                <a:ext cx="4754828" cy="1027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600" b="0" i="1" smtClean="0">
                              <a:latin typeface="Cambria Math" charset="0"/>
                            </a:rPr>
                            <m:t>=1000</m:t>
                          </m:r>
                        </m:e>
                      </m:d>
                      <m:r>
                        <a:rPr lang="en-US" sz="2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US" sz="26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sz="2600" b="0" i="1" smtClean="0">
                          <a:latin typeface="Cambria Math" charset="0"/>
                        </a:rPr>
                        <m:t>=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486917"/>
                <a:ext cx="4754828" cy="102726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38ACCA-8363-1D49-B86A-0D9706B34699}"/>
                  </a:ext>
                </a:extLst>
              </p:cNvPr>
              <p:cNvSpPr/>
              <p:nvPr/>
            </p:nvSpPr>
            <p:spPr>
              <a:xfrm>
                <a:off x="621475" y="3429000"/>
                <a:ext cx="6383992" cy="90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600" b="0" i="1" smtClean="0">
                              <a:latin typeface="Cambria Math" charset="0"/>
                            </a:rPr>
                            <m:t>=1000</m:t>
                          </m:r>
                        </m:e>
                      </m:d>
                      <m:r>
                        <a:rPr lang="en-US" sz="2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−10.6513</m:t>
                              </m:r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0.0055⋅1000</m:t>
                              </m:r>
                            </m:sup>
                          </m:sSup>
                        </m:num>
                        <m:den>
                          <m:r>
                            <a:rPr lang="en-US" sz="26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−10.65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0.00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⋅1000</m:t>
                              </m:r>
                            </m:sup>
                          </m:sSup>
                        </m:den>
                      </m:f>
                      <m:r>
                        <a:rPr lang="en-US" sz="2600" b="0" i="1" smtClean="0">
                          <a:latin typeface="Cambria Math" charset="0"/>
                        </a:rPr>
                        <m:t>=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38ACCA-8363-1D49-B86A-0D9706B34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3429000"/>
                <a:ext cx="6383992" cy="907621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F2E2DA8-33DD-6C49-AA99-5C70B4035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699" y="1486916"/>
            <a:ext cx="5255860" cy="1271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558863-6838-214C-91C5-7E8BCCCD5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01" y="4781534"/>
            <a:ext cx="6699952" cy="127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6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10293452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Making Predictions From Estimated Logit Model Balance == $2000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21475" y="1486917"/>
                <a:ext cx="4754828" cy="1027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600" b="0" i="1" smtClean="0">
                              <a:latin typeface="Cambria Math" charset="0"/>
                            </a:rPr>
                            <m:t>=1000</m:t>
                          </m:r>
                        </m:e>
                      </m:d>
                      <m:r>
                        <a:rPr lang="en-US" sz="2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US" sz="26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sz="2600" b="0" i="1" smtClean="0">
                          <a:latin typeface="Cambria Math" charset="0"/>
                        </a:rPr>
                        <m:t>=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486917"/>
                <a:ext cx="4754828" cy="102726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38ACCA-8363-1D49-B86A-0D9706B34699}"/>
                  </a:ext>
                </a:extLst>
              </p:cNvPr>
              <p:cNvSpPr/>
              <p:nvPr/>
            </p:nvSpPr>
            <p:spPr>
              <a:xfrm>
                <a:off x="621475" y="3429000"/>
                <a:ext cx="6383992" cy="90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600" b="0" i="1" smtClean="0">
                              <a:latin typeface="Cambria Math" charset="0"/>
                            </a:rPr>
                            <m:t>=1000</m:t>
                          </m:r>
                        </m:e>
                      </m:d>
                      <m:r>
                        <a:rPr lang="en-US" sz="2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−10.6513</m:t>
                              </m:r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0.0055⋅</m:t>
                              </m:r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𝟐𝟎𝟎𝟎</m:t>
                              </m:r>
                            </m:sup>
                          </m:sSup>
                        </m:num>
                        <m:den>
                          <m:r>
                            <a:rPr lang="en-US" sz="26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−10.65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0.00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𝟎𝟎𝟎</m:t>
                              </m:r>
                            </m:sup>
                          </m:sSup>
                        </m:den>
                      </m:f>
                      <m:r>
                        <a:rPr lang="en-US" sz="2600" b="0" i="1" smtClean="0">
                          <a:latin typeface="Cambria Math" charset="0"/>
                        </a:rPr>
                        <m:t>=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38ACCA-8363-1D49-B86A-0D9706B34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3429000"/>
                <a:ext cx="6383992" cy="907621"/>
              </a:xfrm>
              <a:prstGeom prst="rect">
                <a:avLst/>
              </a:prstGeom>
              <a:blipFill>
                <a:blip r:embed="rId3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F2E2DA8-33DD-6C49-AA99-5C70B4035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699" y="1486916"/>
            <a:ext cx="5255860" cy="12712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0B6F5C-A162-B640-96F0-6E4305B8D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03" y="4697982"/>
            <a:ext cx="5892168" cy="170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23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Generating Predicted Probabilities For All Observations in Our Dataset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00FD4-F17E-0C46-83A8-BFB7EABD585A}"/>
              </a:ext>
            </a:extLst>
          </p:cNvPr>
          <p:cNvSpPr txBox="1"/>
          <p:nvPr/>
        </p:nvSpPr>
        <p:spPr>
          <a:xfrm>
            <a:off x="720389" y="1414130"/>
            <a:ext cx="5020844" cy="183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We say we “score” the model when we assign predicted probabilities for each observation in our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datasetd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6C7F70-38FA-B64C-875C-B3F6EC34A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46" y="3692895"/>
            <a:ext cx="5450680" cy="790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29EDBC-7E64-D745-A3C7-99CD878FE62D}"/>
              </a:ext>
            </a:extLst>
          </p:cNvPr>
          <p:cNvSpPr txBox="1"/>
          <p:nvPr/>
        </p:nvSpPr>
        <p:spPr>
          <a:xfrm>
            <a:off x="621474" y="4926778"/>
            <a:ext cx="5020844" cy="94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Note type = “response”!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Otherwise what happens?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0ABF54-7C0B-804A-810E-25777936B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760" y="1873048"/>
            <a:ext cx="5098851" cy="363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4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24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Histogram of Scores by Default Status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E7974-DF96-374D-9D66-0A4AE87F2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384" y="1633928"/>
            <a:ext cx="5302143" cy="3879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4CB8FD-D350-7D48-8F99-4E0FB35A1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3" y="2093997"/>
            <a:ext cx="5435515" cy="258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0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25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Density of Scores by Default Status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3C43B7-7168-D548-A699-B00058A7B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675" y="1594801"/>
            <a:ext cx="5771850" cy="40115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F20A44-0228-8C4C-8006-F71D02117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4" y="2201099"/>
            <a:ext cx="49530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04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10293452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Expressing Ratio of Probabilities: Odds Ratio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450769" y="1660445"/>
                <a:ext cx="2275303" cy="912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=1|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=0|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769" y="1660445"/>
                <a:ext cx="2275303" cy="912622"/>
              </a:xfrm>
              <a:prstGeom prst="rect">
                <a:avLst/>
              </a:prstGeom>
              <a:blipFill>
                <a:blip r:embed="rId2"/>
                <a:stretch>
                  <a:fillRect l="-2778" r="-1111" b="-17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A4B2C66-9AF6-7447-BD1A-94EBA922A96A}"/>
              </a:ext>
            </a:extLst>
          </p:cNvPr>
          <p:cNvSpPr txBox="1"/>
          <p:nvPr/>
        </p:nvSpPr>
        <p:spPr>
          <a:xfrm>
            <a:off x="720389" y="1414130"/>
            <a:ext cx="5020844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Armed with P(Y=1) and P(Y=0) we know probabilities for each of these events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A useful expression is the odds ratio, or the ratio of events occurring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F554ED-80F1-5C47-85A8-5E06F4C6A50E}"/>
                  </a:ext>
                </a:extLst>
              </p:cNvPr>
              <p:cNvSpPr/>
              <p:nvPr/>
            </p:nvSpPr>
            <p:spPr>
              <a:xfrm>
                <a:off x="6096000" y="2994882"/>
                <a:ext cx="3934860" cy="866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F554ED-80F1-5C47-85A8-5E06F4C6A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94882"/>
                <a:ext cx="3934860" cy="866199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8FFCF6F-E428-2B4C-8214-74414300FF3F}"/>
                  </a:ext>
                </a:extLst>
              </p:cNvPr>
              <p:cNvSpPr/>
              <p:nvPr/>
            </p:nvSpPr>
            <p:spPr>
              <a:xfrm>
                <a:off x="6096000" y="4109045"/>
                <a:ext cx="3904980" cy="866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8FFCF6F-E428-2B4C-8214-74414300F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109045"/>
                <a:ext cx="3904980" cy="866199"/>
              </a:xfrm>
              <a:prstGeom prst="rect">
                <a:avLst/>
              </a:prstGeom>
              <a:blipFill>
                <a:blip r:embed="rId4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8FBC7F-F65F-344D-9B8D-6EE247042BFE}"/>
                  </a:ext>
                </a:extLst>
              </p:cNvPr>
              <p:cNvSpPr/>
              <p:nvPr/>
            </p:nvSpPr>
            <p:spPr>
              <a:xfrm>
                <a:off x="6230912" y="5294710"/>
                <a:ext cx="1598706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8FBC7F-F65F-344D-9B8D-6EE247042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912" y="5294710"/>
                <a:ext cx="1598706" cy="4789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652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10293452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Example odds ratio: </a:t>
            </a:r>
            <a:r>
              <a:rPr lang="en-US" dirty="0" err="1">
                <a:solidFill>
                  <a:schemeClr val="accent1"/>
                </a:solidFill>
              </a:rPr>
              <a:t>pr</a:t>
            </a:r>
            <a:r>
              <a:rPr lang="en-US" dirty="0">
                <a:solidFill>
                  <a:schemeClr val="accent1"/>
                </a:solidFill>
              </a:rPr>
              <a:t>(Y = “rain” | X)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37548" y="3009418"/>
                <a:ext cx="3080972" cy="847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𝑟𝑎𝑖𝑛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𝑟𝑎𝑖𝑛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48" y="3009418"/>
                <a:ext cx="3080972" cy="847540"/>
              </a:xfrm>
              <a:prstGeom prst="rect">
                <a:avLst/>
              </a:prstGeom>
              <a:blipFill>
                <a:blip r:embed="rId2"/>
                <a:stretch>
                  <a:fillRect l="-2058" r="-41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991" y="1500530"/>
            <a:ext cx="6228956" cy="28005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3C49DA-3CD7-8848-94F1-F3C912CD2D81}"/>
                  </a:ext>
                </a:extLst>
              </p:cNvPr>
              <p:cNvSpPr txBox="1"/>
              <p:nvPr/>
            </p:nvSpPr>
            <p:spPr>
              <a:xfrm>
                <a:off x="1044977" y="4301070"/>
                <a:ext cx="1472006" cy="7517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0.2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3C49DA-3CD7-8848-94F1-F3C912CD2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977" y="4301070"/>
                <a:ext cx="1472006" cy="751744"/>
              </a:xfrm>
              <a:prstGeom prst="rect">
                <a:avLst/>
              </a:prstGeom>
              <a:blipFill>
                <a:blip r:embed="rId4"/>
                <a:stretch>
                  <a:fillRect l="-855" t="-1667" r="-512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441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10293452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Example odds ratio: </a:t>
            </a:r>
            <a:r>
              <a:rPr lang="en-US" dirty="0" err="1">
                <a:solidFill>
                  <a:schemeClr val="accent1"/>
                </a:solidFill>
              </a:rPr>
              <a:t>pr</a:t>
            </a:r>
            <a:r>
              <a:rPr lang="en-US" dirty="0">
                <a:solidFill>
                  <a:schemeClr val="accent1"/>
                </a:solidFill>
              </a:rPr>
              <a:t>(“Dems win </a:t>
            </a:r>
            <a:r>
              <a:rPr lang="en-US" dirty="0" err="1">
                <a:solidFill>
                  <a:schemeClr val="accent1"/>
                </a:solidFill>
              </a:rPr>
              <a:t>house”|X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06997" y="2500132"/>
                <a:ext cx="4136902" cy="847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=“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𝐷𝑒𝑚𝑠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𝑤𝑖𝑛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”|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=“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𝐷𝑒𝑚𝑠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𝑤𝑖𝑛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”|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997" y="2500132"/>
                <a:ext cx="4136902" cy="847540"/>
              </a:xfrm>
              <a:prstGeom prst="rect">
                <a:avLst/>
              </a:prstGeom>
              <a:blipFill>
                <a:blip r:embed="rId2"/>
                <a:stretch>
                  <a:fillRect l="-1223" t="-4412" r="-306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644" y="1840375"/>
            <a:ext cx="3514468" cy="41534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B12E2-E112-3C44-AB84-6ABD5F547DB2}"/>
                  </a:ext>
                </a:extLst>
              </p:cNvPr>
              <p:cNvSpPr txBox="1"/>
              <p:nvPr/>
            </p:nvSpPr>
            <p:spPr>
              <a:xfrm>
                <a:off x="1006997" y="4106119"/>
                <a:ext cx="1472006" cy="7517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0.2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B12E2-E112-3C44-AB84-6ABD5F547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997" y="4106119"/>
                <a:ext cx="1472006" cy="751744"/>
              </a:xfrm>
              <a:prstGeom prst="rect">
                <a:avLst/>
              </a:prstGeom>
              <a:blipFill>
                <a:blip r:embed="rId4"/>
                <a:stretch>
                  <a:fillRect l="-1709" r="-427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3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10293452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Log Odds Ratio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1BB082-71F1-424C-A6C4-EA3DE5FDE8D5}"/>
                  </a:ext>
                </a:extLst>
              </p:cNvPr>
              <p:cNvSpPr txBox="1"/>
              <p:nvPr/>
            </p:nvSpPr>
            <p:spPr>
              <a:xfrm>
                <a:off x="741397" y="1540524"/>
                <a:ext cx="3288016" cy="7974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=1|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=0|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1BB082-71F1-424C-A6C4-EA3DE5FDE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97" y="1540524"/>
                <a:ext cx="3288016" cy="797462"/>
              </a:xfrm>
              <a:prstGeom prst="rect">
                <a:avLst/>
              </a:prstGeom>
              <a:blipFill>
                <a:blip r:embed="rId2"/>
                <a:stretch>
                  <a:fillRect l="-3077" r="-1154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99A82D-EB8F-3045-9709-803DAB2176DF}"/>
                  </a:ext>
                </a:extLst>
              </p:cNvPr>
              <p:cNvSpPr txBox="1"/>
              <p:nvPr/>
            </p:nvSpPr>
            <p:spPr>
              <a:xfrm>
                <a:off x="741397" y="4487633"/>
                <a:ext cx="4077591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=1|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=0|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99A82D-EB8F-3045-9709-803DAB217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97" y="4487633"/>
                <a:ext cx="4077591" cy="829843"/>
              </a:xfrm>
              <a:prstGeom prst="rect">
                <a:avLst/>
              </a:prstGeom>
              <a:blipFill>
                <a:blip r:embed="rId3"/>
                <a:stretch>
                  <a:fillRect l="-1863" r="-1242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192AD9-2349-9E41-91E9-D154831916DF}"/>
                  </a:ext>
                </a:extLst>
              </p:cNvPr>
              <p:cNvSpPr txBox="1"/>
              <p:nvPr/>
            </p:nvSpPr>
            <p:spPr>
              <a:xfrm>
                <a:off x="621475" y="3080250"/>
                <a:ext cx="4581960" cy="697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=1|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=0| 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192AD9-2349-9E41-91E9-D15483191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3080250"/>
                <a:ext cx="4581960" cy="697499"/>
              </a:xfrm>
              <a:prstGeom prst="rect">
                <a:avLst/>
              </a:prstGeom>
              <a:blipFill>
                <a:blip r:embed="rId4"/>
                <a:stretch>
                  <a:fillRect l="-359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506F393-485D-BB49-91FB-A9E37EA05257}"/>
              </a:ext>
            </a:extLst>
          </p:cNvPr>
          <p:cNvSpPr txBox="1"/>
          <p:nvPr/>
        </p:nvSpPr>
        <p:spPr>
          <a:xfrm>
            <a:off x="6537560" y="4302389"/>
            <a:ext cx="3805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Log odds ratio </a:t>
            </a:r>
            <a:r>
              <a:rPr lang="en-US" sz="2400" dirty="0"/>
              <a:t>is a linear expression of constants and coefficients!</a:t>
            </a:r>
          </a:p>
        </p:txBody>
      </p:sp>
    </p:spTree>
    <p:extLst>
      <p:ext uri="{BB962C8B-B14F-4D97-AF65-F5344CB8AC3E}">
        <p14:creationId xmlns:p14="http://schemas.microsoft.com/office/powerpoint/2010/main" val="929947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</a:t>
            </a:r>
            <a:r>
              <a:rPr lang="en-US">
                <a:solidFill>
                  <a:schemeClr val="accent1"/>
                </a:solidFill>
              </a:rPr>
              <a:t>Class 5 </a:t>
            </a:r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5626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AI in the News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Classification Intro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Why not Linear Models?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Sigmoid/Logistic Model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Odds Ratio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Estimating logit model using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</a:rPr>
              <a:t>glm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()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Generating predicted probabilities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Choosing probability cutoffs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Confusion matrices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More Diagnostics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55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From probabilities to classes?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42" y="1591147"/>
            <a:ext cx="5141617" cy="42710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359" y="1591147"/>
            <a:ext cx="6106924" cy="416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5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3408" b="32341"/>
          <a:stretch/>
        </p:blipFill>
        <p:spPr>
          <a:xfrm>
            <a:off x="621475" y="1303370"/>
            <a:ext cx="7608125" cy="439662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21475" y="86578"/>
            <a:ext cx="10293452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Adding More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2C8494-8E82-45E9-A419-F1ED7B854551}"/>
              </a:ext>
            </a:extLst>
          </p:cNvPr>
          <p:cNvSpPr txBox="1"/>
          <p:nvPr/>
        </p:nvSpPr>
        <p:spPr>
          <a:xfrm>
            <a:off x="8792937" y="3073629"/>
            <a:ext cx="1412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Interpret coefficients as impact on log odds!</a:t>
            </a:r>
          </a:p>
        </p:txBody>
      </p:sp>
    </p:spTree>
    <p:extLst>
      <p:ext uri="{BB962C8B-B14F-4D97-AF65-F5344CB8AC3E}">
        <p14:creationId xmlns:p14="http://schemas.microsoft.com/office/powerpoint/2010/main" val="811019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32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5" y="86578"/>
            <a:ext cx="10293452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Student as “confounder”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276350"/>
            <a:ext cx="110109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11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33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5" y="86579"/>
            <a:ext cx="10219124" cy="940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Plotting Model Probabilities Against Balance by Default Status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51444-0999-F940-9A75-D4943CDC9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322" y="1178349"/>
            <a:ext cx="6657430" cy="517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69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34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“Confusion” Matrix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51674" y="1710267"/>
          <a:ext cx="8865427" cy="2493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0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9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6981"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True default status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981"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Yes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562">
                <a:tc rowSpan="2"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Predicted default status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No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True negative (TN)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FF0000"/>
                          </a:solidFill>
                        </a:rPr>
                        <a:t>False Negative (FN)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9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Yes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FF0000"/>
                          </a:solidFill>
                        </a:rPr>
                        <a:t>False Positive (FP)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True Positive (TP)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672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1"/>
                    </a:solidFill>
                  </a:rPr>
                  <a:t>Assigning Class=Default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  <a:blipFill>
                <a:blip r:embed="rId2"/>
                <a:stretch>
                  <a:fillRect l="-173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4C574ED-8012-2241-989A-2B3957BF6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585" y="1226468"/>
            <a:ext cx="7599408" cy="474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89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309A20-3730-1948-950A-4BEB4C1A9005}"/>
              </a:ext>
            </a:extLst>
          </p:cNvPr>
          <p:cNvSpPr/>
          <p:nvPr/>
        </p:nvSpPr>
        <p:spPr>
          <a:xfrm>
            <a:off x="5345538" y="3244334"/>
            <a:ext cx="1500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preds_sample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CFFD5E-5E05-E249-8890-7EBBA40F2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969" y="882222"/>
            <a:ext cx="7759317" cy="58392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CE0805FC-707D-E441-ABD8-C88508946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1"/>
                    </a:solidFill>
                  </a:rPr>
                  <a:t>Assigning Class=Default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CE0805FC-707D-E441-ABD8-C88508946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  <a:blipFill>
                <a:blip r:embed="rId3"/>
                <a:stretch>
                  <a:fillRect l="-173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24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E0BCF5-E4F6-5041-8FEF-8DBE54E52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335" y="1026734"/>
            <a:ext cx="7451206" cy="52198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A1639EB-41FA-6F46-A231-1E4D7956B1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1"/>
                    </a:solidFill>
                  </a:rPr>
                  <a:t>Assigning Class=Default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A1639EB-41FA-6F46-A231-1E4D7956B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  <a:blipFill>
                <a:blip r:embed="rId3"/>
                <a:stretch>
                  <a:fillRect l="-173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526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Choosing Probability Cutoff to Assign Class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909638" y="2109592"/>
            <a:ext cx="9615690" cy="4429321"/>
            <a:chOff x="909638" y="2013825"/>
            <a:chExt cx="7001910" cy="3532391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909638" y="4951769"/>
              <a:ext cx="7001910" cy="39757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6"/>
            <p:cNvSpPr/>
            <p:nvPr/>
          </p:nvSpPr>
          <p:spPr bwMode="auto">
            <a:xfrm>
              <a:off x="3164331" y="2637183"/>
              <a:ext cx="4747217" cy="2354343"/>
            </a:xfrm>
            <a:custGeom>
              <a:avLst/>
              <a:gdLst>
                <a:gd name="connsiteX0" fmla="*/ 0 w 3405809"/>
                <a:gd name="connsiteY0" fmla="*/ 2054143 h 2107152"/>
                <a:gd name="connsiteX1" fmla="*/ 1550504 w 3405809"/>
                <a:gd name="connsiteY1" fmla="*/ 56 h 2107152"/>
                <a:gd name="connsiteX2" fmla="*/ 3405809 w 3405809"/>
                <a:gd name="connsiteY2" fmla="*/ 2107152 h 210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5809" h="2107152">
                  <a:moveTo>
                    <a:pt x="0" y="2054143"/>
                  </a:moveTo>
                  <a:cubicBezTo>
                    <a:pt x="491434" y="1022682"/>
                    <a:pt x="982869" y="-8779"/>
                    <a:pt x="1550504" y="56"/>
                  </a:cubicBezTo>
                  <a:cubicBezTo>
                    <a:pt x="2118139" y="8891"/>
                    <a:pt x="3050209" y="1755969"/>
                    <a:pt x="3405809" y="2107152"/>
                  </a:cubicBezTo>
                </a:path>
              </a:pathLst>
            </a:custGeom>
            <a:ln w="254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rebuchet MS" pitchFamily="34" charset="0"/>
                <a:cs typeface="Times New Roman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83159" y="2174543"/>
              <a:ext cx="1577959" cy="368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True Default = 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87825" y="2013825"/>
              <a:ext cx="1123799" cy="662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True</a:t>
              </a:r>
            </a:p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Default = 0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64331" y="5178037"/>
              <a:ext cx="1956481" cy="368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Model Probabilities </a:t>
              </a: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1284073" y="2637182"/>
              <a:ext cx="4747217" cy="2354343"/>
            </a:xfrm>
            <a:custGeom>
              <a:avLst/>
              <a:gdLst>
                <a:gd name="connsiteX0" fmla="*/ 0 w 3405809"/>
                <a:gd name="connsiteY0" fmla="*/ 2054143 h 2107152"/>
                <a:gd name="connsiteX1" fmla="*/ 1550504 w 3405809"/>
                <a:gd name="connsiteY1" fmla="*/ 56 h 2107152"/>
                <a:gd name="connsiteX2" fmla="*/ 3405809 w 3405809"/>
                <a:gd name="connsiteY2" fmla="*/ 2107152 h 210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5809" h="2107152">
                  <a:moveTo>
                    <a:pt x="0" y="2054143"/>
                  </a:moveTo>
                  <a:cubicBezTo>
                    <a:pt x="491434" y="1022682"/>
                    <a:pt x="982869" y="-8779"/>
                    <a:pt x="1550504" y="56"/>
                  </a:cubicBezTo>
                  <a:cubicBezTo>
                    <a:pt x="2118139" y="8891"/>
                    <a:pt x="3050209" y="1755969"/>
                    <a:pt x="3405809" y="2107152"/>
                  </a:cubicBezTo>
                </a:path>
              </a:pathLst>
            </a:custGeom>
            <a:ln w="254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rebuchet MS" pitchFamily="34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9445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Threshold A: Moderate Threshold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09638" y="1636662"/>
            <a:ext cx="9615690" cy="4206717"/>
            <a:chOff x="909638" y="1636662"/>
            <a:chExt cx="9615690" cy="4206717"/>
          </a:xfrm>
        </p:grpSpPr>
        <p:grpSp>
          <p:nvGrpSpPr>
            <p:cNvPr id="20" name="Group 19"/>
            <p:cNvGrpSpPr/>
            <p:nvPr/>
          </p:nvGrpSpPr>
          <p:grpSpPr>
            <a:xfrm>
              <a:off x="909638" y="1636662"/>
              <a:ext cx="9615690" cy="4206717"/>
              <a:chOff x="909638" y="1636662"/>
              <a:chExt cx="7001910" cy="3354864"/>
            </a:xfrm>
          </p:grpSpPr>
          <p:cxnSp>
            <p:nvCxnSpPr>
              <p:cNvPr id="6" name="Straight Connector 5"/>
              <p:cNvCxnSpPr/>
              <p:nvPr/>
            </p:nvCxnSpPr>
            <p:spPr bwMode="auto">
              <a:xfrm>
                <a:off x="909638" y="4951769"/>
                <a:ext cx="7001910" cy="39757"/>
              </a:xfrm>
              <a:prstGeom prst="lin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Freeform 6"/>
              <p:cNvSpPr/>
              <p:nvPr/>
            </p:nvSpPr>
            <p:spPr bwMode="auto">
              <a:xfrm>
                <a:off x="3164331" y="2637183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683159" y="2174543"/>
                <a:ext cx="1252618" cy="368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</a:rPr>
                  <a:t>True Default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656728" y="2013825"/>
                <a:ext cx="1185991" cy="662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2"/>
                    </a:solidFill>
                  </a:rPr>
                  <a:t>True</a:t>
                </a:r>
              </a:p>
              <a:p>
                <a:pPr algn="ctr"/>
                <a:r>
                  <a:rPr lang="en-US" sz="2400" dirty="0">
                    <a:solidFill>
                      <a:schemeClr val="accent2"/>
                    </a:solidFill>
                  </a:rPr>
                  <a:t>Not Default</a:t>
                </a:r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284073" y="2637182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 bwMode="auto">
              <a:xfrm>
                <a:off x="4081670" y="1990041"/>
                <a:ext cx="39756" cy="29617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3419501" y="1636662"/>
                <a:ext cx="1221802" cy="368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Threshold A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754691" y="4542674"/>
                <a:ext cx="2792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-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193819" y="4542674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+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5385926" y="3684634"/>
              <a:ext cx="2043573" cy="2158744"/>
              <a:chOff x="5385927" y="3684634"/>
              <a:chExt cx="1599756" cy="1808317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 flipH="1">
                <a:off x="5385927" y="3684634"/>
                <a:ext cx="186963" cy="32127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 flipH="1">
                <a:off x="5385927" y="3837034"/>
                <a:ext cx="339364" cy="556054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 flipH="1">
                <a:off x="5385927" y="4000446"/>
                <a:ext cx="526328" cy="83412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/>
              <p:cNvCxnSpPr/>
              <p:nvPr/>
            </p:nvCxnSpPr>
            <p:spPr bwMode="auto">
              <a:xfrm flipH="1">
                <a:off x="5433662" y="4152846"/>
                <a:ext cx="630993" cy="98559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 flipH="1">
                <a:off x="5458320" y="4305246"/>
                <a:ext cx="758736" cy="1167826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flipH="1">
                <a:off x="5759254" y="4457646"/>
                <a:ext cx="610203" cy="99007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flipH="1">
                <a:off x="6002153" y="4610046"/>
                <a:ext cx="519705" cy="88290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flipH="1">
                <a:off x="6273140" y="4831271"/>
                <a:ext cx="404723" cy="66168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flipH="1">
                <a:off x="6545986" y="4983671"/>
                <a:ext cx="284278" cy="48940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flipH="1">
                <a:off x="6800144" y="5162111"/>
                <a:ext cx="185539" cy="33084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" name="Group 2"/>
            <p:cNvGrpSpPr/>
            <p:nvPr/>
          </p:nvGrpSpPr>
          <p:grpSpPr>
            <a:xfrm>
              <a:off x="4177538" y="4344911"/>
              <a:ext cx="1074683" cy="1437350"/>
              <a:chOff x="4358080" y="4529320"/>
              <a:chExt cx="700223" cy="1087329"/>
            </a:xfrm>
          </p:grpSpPr>
          <p:cxnSp>
            <p:nvCxnSpPr>
              <p:cNvPr id="30" name="Straight Connector 29"/>
              <p:cNvCxnSpPr/>
              <p:nvPr/>
            </p:nvCxnSpPr>
            <p:spPr bwMode="auto">
              <a:xfrm flipH="1">
                <a:off x="4358080" y="4529320"/>
                <a:ext cx="700223" cy="1072503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 flipH="1">
                <a:off x="4637242" y="4970803"/>
                <a:ext cx="414415" cy="64584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 flipH="1">
                <a:off x="4832892" y="5333447"/>
                <a:ext cx="218768" cy="25939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FB6B29-6C13-1248-8DE1-E80BF8B42742}"/>
              </a:ext>
            </a:extLst>
          </p:cNvPr>
          <p:cNvSpPr txBox="1"/>
          <p:nvPr/>
        </p:nvSpPr>
        <p:spPr>
          <a:xfrm>
            <a:off x="5897519" y="5243468"/>
            <a:ext cx="866648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False </a:t>
            </a:r>
          </a:p>
          <a:p>
            <a:pPr algn="ctr"/>
            <a:r>
              <a:rPr lang="en-US" sz="1500" dirty="0"/>
              <a:t>Positives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1BA218-CC34-B54E-BEF0-AC0C6E6510F0}"/>
              </a:ext>
            </a:extLst>
          </p:cNvPr>
          <p:cNvSpPr txBox="1"/>
          <p:nvPr/>
        </p:nvSpPr>
        <p:spPr>
          <a:xfrm>
            <a:off x="4346502" y="5245163"/>
            <a:ext cx="945259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False </a:t>
            </a:r>
          </a:p>
          <a:p>
            <a:pPr algn="ctr"/>
            <a:r>
              <a:rPr lang="en-US" sz="1500" dirty="0"/>
              <a:t>Negatives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536F8A-61CC-094D-97D4-D0D263F0862C}"/>
              </a:ext>
            </a:extLst>
          </p:cNvPr>
          <p:cNvSpPr txBox="1"/>
          <p:nvPr/>
        </p:nvSpPr>
        <p:spPr>
          <a:xfrm>
            <a:off x="4005997" y="6077248"/>
            <a:ext cx="2686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Model Probabilities </a:t>
            </a:r>
          </a:p>
        </p:txBody>
      </p:sp>
    </p:spTree>
    <p:extLst>
      <p:ext uri="{BB962C8B-B14F-4D97-AF65-F5344CB8AC3E}">
        <p14:creationId xmlns:p14="http://schemas.microsoft.com/office/powerpoint/2010/main" val="69333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AI in the News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B06B4F-DC91-0443-ADCB-EB431CF3F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525" y="1021314"/>
            <a:ext cx="6506999" cy="570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05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Threshold B: Higher Threshold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909638" y="1647929"/>
            <a:ext cx="9615690" cy="4195451"/>
            <a:chOff x="909638" y="1645647"/>
            <a:chExt cx="7001910" cy="3345879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909638" y="4951769"/>
              <a:ext cx="7001910" cy="39757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6"/>
            <p:cNvSpPr/>
            <p:nvPr/>
          </p:nvSpPr>
          <p:spPr bwMode="auto">
            <a:xfrm>
              <a:off x="3164331" y="2637183"/>
              <a:ext cx="4747217" cy="2354343"/>
            </a:xfrm>
            <a:custGeom>
              <a:avLst/>
              <a:gdLst>
                <a:gd name="connsiteX0" fmla="*/ 0 w 3405809"/>
                <a:gd name="connsiteY0" fmla="*/ 2054143 h 2107152"/>
                <a:gd name="connsiteX1" fmla="*/ 1550504 w 3405809"/>
                <a:gd name="connsiteY1" fmla="*/ 56 h 2107152"/>
                <a:gd name="connsiteX2" fmla="*/ 3405809 w 3405809"/>
                <a:gd name="connsiteY2" fmla="*/ 2107152 h 210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5809" h="2107152">
                  <a:moveTo>
                    <a:pt x="0" y="2054143"/>
                  </a:moveTo>
                  <a:cubicBezTo>
                    <a:pt x="491434" y="1022682"/>
                    <a:pt x="982869" y="-8779"/>
                    <a:pt x="1550504" y="56"/>
                  </a:cubicBezTo>
                  <a:cubicBezTo>
                    <a:pt x="2118139" y="8891"/>
                    <a:pt x="3050209" y="1755969"/>
                    <a:pt x="3405809" y="2107152"/>
                  </a:cubicBezTo>
                </a:path>
              </a:pathLst>
            </a:custGeom>
            <a:ln w="254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rebuchet MS" pitchFamily="34" charset="0"/>
                <a:cs typeface="Times New Roman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46024" y="2205109"/>
              <a:ext cx="1252618" cy="368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True Default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56728" y="2013825"/>
              <a:ext cx="1185991" cy="662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True</a:t>
              </a:r>
            </a:p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Not Default</a:t>
              </a: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1284073" y="2637182"/>
              <a:ext cx="4747217" cy="2354343"/>
            </a:xfrm>
            <a:custGeom>
              <a:avLst/>
              <a:gdLst>
                <a:gd name="connsiteX0" fmla="*/ 0 w 3405809"/>
                <a:gd name="connsiteY0" fmla="*/ 2054143 h 2107152"/>
                <a:gd name="connsiteX1" fmla="*/ 1550504 w 3405809"/>
                <a:gd name="connsiteY1" fmla="*/ 56 h 2107152"/>
                <a:gd name="connsiteX2" fmla="*/ 3405809 w 3405809"/>
                <a:gd name="connsiteY2" fmla="*/ 2107152 h 210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5809" h="2107152">
                  <a:moveTo>
                    <a:pt x="0" y="2054143"/>
                  </a:moveTo>
                  <a:cubicBezTo>
                    <a:pt x="491434" y="1022682"/>
                    <a:pt x="982869" y="-8779"/>
                    <a:pt x="1550504" y="56"/>
                  </a:cubicBezTo>
                  <a:cubicBezTo>
                    <a:pt x="2118139" y="8891"/>
                    <a:pt x="3050209" y="1755969"/>
                    <a:pt x="3405809" y="2107152"/>
                  </a:cubicBezTo>
                </a:path>
              </a:pathLst>
            </a:custGeom>
            <a:ln w="254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rebuchet MS" pitchFamily="34" charset="0"/>
                <a:cs typeface="Times New Roman" pitchFamily="18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 bwMode="auto">
            <a:xfrm>
              <a:off x="5537939" y="2029797"/>
              <a:ext cx="39756" cy="2961728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4817658" y="1645647"/>
              <a:ext cx="1213632" cy="368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Threshold B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292600" y="2935209"/>
            <a:ext cx="3027659" cy="2858318"/>
            <a:chOff x="3282512" y="2655534"/>
            <a:chExt cx="2470152" cy="2334401"/>
          </a:xfrm>
        </p:grpSpPr>
        <p:cxnSp>
          <p:nvCxnSpPr>
            <p:cNvPr id="33" name="Straight Connector 32"/>
            <p:cNvCxnSpPr/>
            <p:nvPr/>
          </p:nvCxnSpPr>
          <p:spPr bwMode="auto">
            <a:xfrm flipH="1">
              <a:off x="3282512" y="2723590"/>
              <a:ext cx="1750001" cy="2246466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 flipH="1">
              <a:off x="3579447" y="2655534"/>
              <a:ext cx="1746068" cy="2289166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flipH="1">
              <a:off x="3894313" y="2723590"/>
              <a:ext cx="1643626" cy="2237482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 flipH="1">
              <a:off x="4193819" y="2874868"/>
              <a:ext cx="1523240" cy="2095188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 flipH="1">
              <a:off x="4494754" y="3202885"/>
              <a:ext cx="1238032" cy="1741815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 flipH="1">
              <a:off x="4737653" y="3593295"/>
              <a:ext cx="979406" cy="1396640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 flipH="1">
              <a:off x="5008641" y="4002005"/>
              <a:ext cx="708418" cy="969642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flipH="1">
              <a:off x="5281486" y="4320796"/>
              <a:ext cx="459145" cy="630972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flipH="1">
              <a:off x="5535644" y="4648556"/>
              <a:ext cx="217020" cy="323091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3" name="Straight Connector 42"/>
          <p:cNvCxnSpPr/>
          <p:nvPr/>
        </p:nvCxnSpPr>
        <p:spPr bwMode="auto">
          <a:xfrm flipH="1">
            <a:off x="7310144" y="5479361"/>
            <a:ext cx="167918" cy="23295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 flipH="1">
            <a:off x="7463279" y="5573332"/>
            <a:ext cx="168501" cy="20761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6D7C99-5639-E842-A7FD-B570E2564B35}"/>
              </a:ext>
            </a:extLst>
          </p:cNvPr>
          <p:cNvSpPr txBox="1"/>
          <p:nvPr/>
        </p:nvSpPr>
        <p:spPr>
          <a:xfrm>
            <a:off x="4005997" y="6077248"/>
            <a:ext cx="2686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Model Probabilities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2FE860-57E7-E841-8AE6-313D3B2FE571}"/>
              </a:ext>
            </a:extLst>
          </p:cNvPr>
          <p:cNvSpPr txBox="1"/>
          <p:nvPr/>
        </p:nvSpPr>
        <p:spPr>
          <a:xfrm>
            <a:off x="7328798" y="6031081"/>
            <a:ext cx="866648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False </a:t>
            </a:r>
          </a:p>
          <a:p>
            <a:pPr algn="ctr"/>
            <a:r>
              <a:rPr lang="en-US" sz="1500" dirty="0"/>
              <a:t>Positives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6DF667-F8A0-6649-B302-386399E3DCDD}"/>
              </a:ext>
            </a:extLst>
          </p:cNvPr>
          <p:cNvSpPr txBox="1"/>
          <p:nvPr/>
        </p:nvSpPr>
        <p:spPr>
          <a:xfrm>
            <a:off x="5422536" y="5229794"/>
            <a:ext cx="945259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False </a:t>
            </a:r>
          </a:p>
          <a:p>
            <a:pPr algn="ctr"/>
            <a:r>
              <a:rPr lang="en-US" sz="1500" dirty="0"/>
              <a:t>Negatives</a:t>
            </a:r>
          </a:p>
        </p:txBody>
      </p:sp>
    </p:spTree>
    <p:extLst>
      <p:ext uri="{BB962C8B-B14F-4D97-AF65-F5344CB8AC3E}">
        <p14:creationId xmlns:p14="http://schemas.microsoft.com/office/powerpoint/2010/main" val="20769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Comparing cutoffs: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70636" y="3388978"/>
            <a:ext cx="5178965" cy="3056864"/>
            <a:chOff x="790079" y="1647929"/>
            <a:chExt cx="10474008" cy="5127494"/>
          </a:xfrm>
        </p:grpSpPr>
        <p:grpSp>
          <p:nvGrpSpPr>
            <p:cNvPr id="20" name="Group 19"/>
            <p:cNvGrpSpPr/>
            <p:nvPr/>
          </p:nvGrpSpPr>
          <p:grpSpPr>
            <a:xfrm>
              <a:off x="790079" y="1647929"/>
              <a:ext cx="10474008" cy="4195451"/>
              <a:chOff x="822578" y="1645647"/>
              <a:chExt cx="7626916" cy="3345879"/>
            </a:xfrm>
          </p:grpSpPr>
          <p:cxnSp>
            <p:nvCxnSpPr>
              <p:cNvPr id="6" name="Straight Connector 5"/>
              <p:cNvCxnSpPr/>
              <p:nvPr/>
            </p:nvCxnSpPr>
            <p:spPr bwMode="auto">
              <a:xfrm>
                <a:off x="909638" y="4951769"/>
                <a:ext cx="7001910" cy="39757"/>
              </a:xfrm>
              <a:prstGeom prst="lin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Freeform 6"/>
              <p:cNvSpPr/>
              <p:nvPr/>
            </p:nvSpPr>
            <p:spPr bwMode="auto">
              <a:xfrm>
                <a:off x="3164331" y="2637183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479728" y="2878426"/>
                <a:ext cx="1969766" cy="494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True Default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22578" y="2507883"/>
                <a:ext cx="1870427" cy="864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True</a:t>
                </a:r>
              </a:p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Not Default</a:t>
                </a:r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284073" y="2637182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 bwMode="auto">
              <a:xfrm>
                <a:off x="5537939" y="2029797"/>
                <a:ext cx="39756" cy="29617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4817659" y="1645647"/>
                <a:ext cx="1910561" cy="494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Threshold B</a:t>
                </a: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1901284" y="6155916"/>
              <a:ext cx="4068238" cy="619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Model Probabilities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292600" y="2935209"/>
              <a:ext cx="3027659" cy="2858318"/>
              <a:chOff x="3282512" y="2655534"/>
              <a:chExt cx="2470152" cy="2334401"/>
            </a:xfrm>
          </p:grpSpPr>
          <p:cxnSp>
            <p:nvCxnSpPr>
              <p:cNvPr id="33" name="Straight Connector 32"/>
              <p:cNvCxnSpPr/>
              <p:nvPr/>
            </p:nvCxnSpPr>
            <p:spPr bwMode="auto">
              <a:xfrm flipH="1">
                <a:off x="3282512" y="2723590"/>
                <a:ext cx="1750001" cy="224646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 flipH="1">
                <a:off x="3579447" y="2655534"/>
                <a:ext cx="1746068" cy="228916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 flipH="1">
                <a:off x="3894313" y="2723590"/>
                <a:ext cx="1643626" cy="223748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 flipH="1">
                <a:off x="4193819" y="2874868"/>
                <a:ext cx="1523240" cy="2095188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 flipH="1">
                <a:off x="4494754" y="3202885"/>
                <a:ext cx="1238032" cy="1741815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 flipH="1">
                <a:off x="4737653" y="3593295"/>
                <a:ext cx="979406" cy="1396640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 flipH="1">
                <a:off x="5008641" y="4002005"/>
                <a:ext cx="708418" cy="96964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/>
              <p:cNvCxnSpPr/>
              <p:nvPr/>
            </p:nvCxnSpPr>
            <p:spPr bwMode="auto">
              <a:xfrm flipH="1">
                <a:off x="5281486" y="4320796"/>
                <a:ext cx="459145" cy="63097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 flipH="1">
                <a:off x="5535644" y="4648556"/>
                <a:ext cx="217020" cy="323091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3" name="Straight Connector 42"/>
            <p:cNvCxnSpPr/>
            <p:nvPr/>
          </p:nvCxnSpPr>
          <p:spPr bwMode="auto">
            <a:xfrm flipH="1">
              <a:off x="7310144" y="5479361"/>
              <a:ext cx="167918" cy="232956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 flipH="1">
              <a:off x="7463279" y="5573332"/>
              <a:ext cx="168501" cy="207616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889000" y="1257448"/>
            <a:ext cx="4595315" cy="2131529"/>
            <a:chOff x="909638" y="1358882"/>
            <a:chExt cx="9615690" cy="4484497"/>
          </a:xfrm>
        </p:grpSpPr>
        <p:grpSp>
          <p:nvGrpSpPr>
            <p:cNvPr id="29" name="Group 28"/>
            <p:cNvGrpSpPr/>
            <p:nvPr/>
          </p:nvGrpSpPr>
          <p:grpSpPr>
            <a:xfrm>
              <a:off x="909638" y="1358882"/>
              <a:ext cx="9615690" cy="4484497"/>
              <a:chOff x="909638" y="1415132"/>
              <a:chExt cx="7001910" cy="3576394"/>
            </a:xfrm>
          </p:grpSpPr>
          <p:cxnSp>
            <p:nvCxnSpPr>
              <p:cNvPr id="58" name="Straight Connector 57"/>
              <p:cNvCxnSpPr/>
              <p:nvPr/>
            </p:nvCxnSpPr>
            <p:spPr bwMode="auto">
              <a:xfrm>
                <a:off x="909638" y="4951769"/>
                <a:ext cx="7001910" cy="39757"/>
              </a:xfrm>
              <a:prstGeom prst="lin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Freeform 58"/>
              <p:cNvSpPr/>
              <p:nvPr/>
            </p:nvSpPr>
            <p:spPr bwMode="auto">
              <a:xfrm>
                <a:off x="3164331" y="2637183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sp>
            <p:nvSpPr>
              <p:cNvPr id="62" name="Freeform 61"/>
              <p:cNvSpPr/>
              <p:nvPr/>
            </p:nvSpPr>
            <p:spPr bwMode="auto">
              <a:xfrm>
                <a:off x="1284073" y="2637182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cxnSp>
            <p:nvCxnSpPr>
              <p:cNvPr id="63" name="Straight Connector 62"/>
              <p:cNvCxnSpPr/>
              <p:nvPr/>
            </p:nvCxnSpPr>
            <p:spPr bwMode="auto">
              <a:xfrm>
                <a:off x="4081670" y="1990041"/>
                <a:ext cx="39756" cy="29617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4" name="TextBox 63"/>
              <p:cNvSpPr txBox="1"/>
              <p:nvPr/>
            </p:nvSpPr>
            <p:spPr>
              <a:xfrm>
                <a:off x="3357536" y="1415132"/>
                <a:ext cx="950529" cy="294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Threshold A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754691" y="4542674"/>
                <a:ext cx="2792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-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193819" y="4542674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+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385926" y="3684634"/>
              <a:ext cx="2043573" cy="2158744"/>
              <a:chOff x="5385927" y="3684634"/>
              <a:chExt cx="1599756" cy="1808317"/>
            </a:xfrm>
          </p:grpSpPr>
          <p:cxnSp>
            <p:nvCxnSpPr>
              <p:cNvPr id="48" name="Straight Connector 47"/>
              <p:cNvCxnSpPr/>
              <p:nvPr/>
            </p:nvCxnSpPr>
            <p:spPr bwMode="auto">
              <a:xfrm flipH="1">
                <a:off x="5385927" y="3684634"/>
                <a:ext cx="186963" cy="32127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/>
              <p:cNvCxnSpPr/>
              <p:nvPr/>
            </p:nvCxnSpPr>
            <p:spPr bwMode="auto">
              <a:xfrm flipH="1">
                <a:off x="5385927" y="3837034"/>
                <a:ext cx="339364" cy="556054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flipH="1">
                <a:off x="5385927" y="4000446"/>
                <a:ext cx="526328" cy="83412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 flipH="1">
                <a:off x="5433662" y="4152846"/>
                <a:ext cx="630993" cy="98559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 flipH="1">
                <a:off x="5458320" y="4305246"/>
                <a:ext cx="758736" cy="1167826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 flipH="1">
                <a:off x="5759254" y="4457646"/>
                <a:ext cx="610203" cy="99007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 flipH="1">
                <a:off x="6002153" y="4610046"/>
                <a:ext cx="519705" cy="88290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 flipH="1">
                <a:off x="6273140" y="4831271"/>
                <a:ext cx="404723" cy="66168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 flipH="1">
                <a:off x="6545986" y="4983671"/>
                <a:ext cx="284278" cy="48940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 flipH="1">
                <a:off x="6800144" y="5162111"/>
                <a:ext cx="185539" cy="33084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1" name="Group 30"/>
            <p:cNvGrpSpPr/>
            <p:nvPr/>
          </p:nvGrpSpPr>
          <p:grpSpPr>
            <a:xfrm>
              <a:off x="4177538" y="4344911"/>
              <a:ext cx="1074683" cy="1437350"/>
              <a:chOff x="4358080" y="4529320"/>
              <a:chExt cx="700223" cy="1087329"/>
            </a:xfrm>
          </p:grpSpPr>
          <p:cxnSp>
            <p:nvCxnSpPr>
              <p:cNvPr id="45" name="Straight Connector 44"/>
              <p:cNvCxnSpPr/>
              <p:nvPr/>
            </p:nvCxnSpPr>
            <p:spPr bwMode="auto">
              <a:xfrm flipH="1">
                <a:off x="4358080" y="4529320"/>
                <a:ext cx="700223" cy="1072503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/>
              <p:cNvCxnSpPr/>
              <p:nvPr/>
            </p:nvCxnSpPr>
            <p:spPr bwMode="auto">
              <a:xfrm flipH="1">
                <a:off x="4637242" y="4970803"/>
                <a:ext cx="414415" cy="64584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/>
              <p:cNvCxnSpPr/>
              <p:nvPr/>
            </p:nvCxnSpPr>
            <p:spPr bwMode="auto">
              <a:xfrm flipH="1">
                <a:off x="4832892" y="5333447"/>
                <a:ext cx="218768" cy="25939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67" name="TextBox 66"/>
          <p:cNvSpPr txBox="1"/>
          <p:nvPr/>
        </p:nvSpPr>
        <p:spPr>
          <a:xfrm>
            <a:off x="466693" y="1836356"/>
            <a:ext cx="1270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True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Not Default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392509" y="2093390"/>
            <a:ext cx="133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True Default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59700" y="2047223"/>
            <a:ext cx="2708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false positives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858285" y="4791912"/>
            <a:ext cx="2510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Few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225223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42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Which Probability Cutoff To Use?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70636" y="3388978"/>
            <a:ext cx="5178965" cy="3056864"/>
            <a:chOff x="790079" y="1647929"/>
            <a:chExt cx="10474008" cy="5127494"/>
          </a:xfrm>
        </p:grpSpPr>
        <p:grpSp>
          <p:nvGrpSpPr>
            <p:cNvPr id="20" name="Group 19"/>
            <p:cNvGrpSpPr/>
            <p:nvPr/>
          </p:nvGrpSpPr>
          <p:grpSpPr>
            <a:xfrm>
              <a:off x="790079" y="1647929"/>
              <a:ext cx="10474008" cy="4195451"/>
              <a:chOff x="822578" y="1645647"/>
              <a:chExt cx="7626916" cy="3345879"/>
            </a:xfrm>
          </p:grpSpPr>
          <p:cxnSp>
            <p:nvCxnSpPr>
              <p:cNvPr id="6" name="Straight Connector 5"/>
              <p:cNvCxnSpPr/>
              <p:nvPr/>
            </p:nvCxnSpPr>
            <p:spPr bwMode="auto">
              <a:xfrm>
                <a:off x="909638" y="4951769"/>
                <a:ext cx="7001910" cy="39757"/>
              </a:xfrm>
              <a:prstGeom prst="lin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Freeform 6"/>
              <p:cNvSpPr/>
              <p:nvPr/>
            </p:nvSpPr>
            <p:spPr bwMode="auto">
              <a:xfrm>
                <a:off x="3164331" y="2637183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479728" y="2878426"/>
                <a:ext cx="1969766" cy="494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True Default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22578" y="2507883"/>
                <a:ext cx="1870427" cy="864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True</a:t>
                </a:r>
              </a:p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Not Default</a:t>
                </a:r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284073" y="2637182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 bwMode="auto">
              <a:xfrm>
                <a:off x="5537939" y="2029797"/>
                <a:ext cx="39756" cy="29617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4817659" y="1645647"/>
                <a:ext cx="1910561" cy="494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Threshold B</a:t>
                </a: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1901284" y="6155916"/>
              <a:ext cx="4068238" cy="619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Model Probabilities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292600" y="2935209"/>
              <a:ext cx="3027659" cy="2858318"/>
              <a:chOff x="3282512" y="2655534"/>
              <a:chExt cx="2470152" cy="2334401"/>
            </a:xfrm>
          </p:grpSpPr>
          <p:cxnSp>
            <p:nvCxnSpPr>
              <p:cNvPr id="33" name="Straight Connector 32"/>
              <p:cNvCxnSpPr/>
              <p:nvPr/>
            </p:nvCxnSpPr>
            <p:spPr bwMode="auto">
              <a:xfrm flipH="1">
                <a:off x="3282512" y="2723590"/>
                <a:ext cx="1750001" cy="224646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 flipH="1">
                <a:off x="3579447" y="2655534"/>
                <a:ext cx="1746068" cy="228916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 flipH="1">
                <a:off x="3894313" y="2723590"/>
                <a:ext cx="1643626" cy="223748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 flipH="1">
                <a:off x="4193819" y="2874868"/>
                <a:ext cx="1523240" cy="2095188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 flipH="1">
                <a:off x="4494754" y="3202885"/>
                <a:ext cx="1238032" cy="1741815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 flipH="1">
                <a:off x="4737653" y="3593295"/>
                <a:ext cx="979406" cy="1396640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 flipH="1">
                <a:off x="5008641" y="4002005"/>
                <a:ext cx="708418" cy="96964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/>
              <p:cNvCxnSpPr/>
              <p:nvPr/>
            </p:nvCxnSpPr>
            <p:spPr bwMode="auto">
              <a:xfrm flipH="1">
                <a:off x="5281486" y="4320796"/>
                <a:ext cx="459145" cy="63097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 flipH="1">
                <a:off x="5535644" y="4648556"/>
                <a:ext cx="217020" cy="323091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3" name="Straight Connector 42"/>
            <p:cNvCxnSpPr/>
            <p:nvPr/>
          </p:nvCxnSpPr>
          <p:spPr bwMode="auto">
            <a:xfrm flipH="1">
              <a:off x="7310144" y="5479361"/>
              <a:ext cx="167918" cy="232956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 flipH="1">
              <a:off x="7463279" y="5573332"/>
              <a:ext cx="168501" cy="207616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889000" y="1257448"/>
            <a:ext cx="4595315" cy="2131529"/>
            <a:chOff x="909638" y="1358882"/>
            <a:chExt cx="9615690" cy="4484497"/>
          </a:xfrm>
        </p:grpSpPr>
        <p:grpSp>
          <p:nvGrpSpPr>
            <p:cNvPr id="29" name="Group 28"/>
            <p:cNvGrpSpPr/>
            <p:nvPr/>
          </p:nvGrpSpPr>
          <p:grpSpPr>
            <a:xfrm>
              <a:off x="909638" y="1358882"/>
              <a:ext cx="9615690" cy="4484497"/>
              <a:chOff x="909638" y="1415132"/>
              <a:chExt cx="7001910" cy="3576394"/>
            </a:xfrm>
          </p:grpSpPr>
          <p:cxnSp>
            <p:nvCxnSpPr>
              <p:cNvPr id="58" name="Straight Connector 57"/>
              <p:cNvCxnSpPr/>
              <p:nvPr/>
            </p:nvCxnSpPr>
            <p:spPr bwMode="auto">
              <a:xfrm>
                <a:off x="909638" y="4951769"/>
                <a:ext cx="7001910" cy="39757"/>
              </a:xfrm>
              <a:prstGeom prst="lin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Freeform 58"/>
              <p:cNvSpPr/>
              <p:nvPr/>
            </p:nvSpPr>
            <p:spPr bwMode="auto">
              <a:xfrm>
                <a:off x="3164331" y="2637183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sp>
            <p:nvSpPr>
              <p:cNvPr id="62" name="Freeform 61"/>
              <p:cNvSpPr/>
              <p:nvPr/>
            </p:nvSpPr>
            <p:spPr bwMode="auto">
              <a:xfrm>
                <a:off x="1284073" y="2637182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cxnSp>
            <p:nvCxnSpPr>
              <p:cNvPr id="63" name="Straight Connector 62"/>
              <p:cNvCxnSpPr/>
              <p:nvPr/>
            </p:nvCxnSpPr>
            <p:spPr bwMode="auto">
              <a:xfrm>
                <a:off x="4081670" y="1990041"/>
                <a:ext cx="39756" cy="29617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4" name="TextBox 63"/>
              <p:cNvSpPr txBox="1"/>
              <p:nvPr/>
            </p:nvSpPr>
            <p:spPr>
              <a:xfrm>
                <a:off x="3357536" y="1415132"/>
                <a:ext cx="950529" cy="294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Threshold A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754691" y="4542674"/>
                <a:ext cx="2792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-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193819" y="4542674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+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385926" y="3684634"/>
              <a:ext cx="2043573" cy="2158744"/>
              <a:chOff x="5385927" y="3684634"/>
              <a:chExt cx="1599756" cy="1808317"/>
            </a:xfrm>
          </p:grpSpPr>
          <p:cxnSp>
            <p:nvCxnSpPr>
              <p:cNvPr id="48" name="Straight Connector 47"/>
              <p:cNvCxnSpPr/>
              <p:nvPr/>
            </p:nvCxnSpPr>
            <p:spPr bwMode="auto">
              <a:xfrm flipH="1">
                <a:off x="5385927" y="3684634"/>
                <a:ext cx="186963" cy="32127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/>
              <p:cNvCxnSpPr/>
              <p:nvPr/>
            </p:nvCxnSpPr>
            <p:spPr bwMode="auto">
              <a:xfrm flipH="1">
                <a:off x="5385927" y="3837034"/>
                <a:ext cx="339364" cy="556054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flipH="1">
                <a:off x="5385927" y="4000446"/>
                <a:ext cx="526328" cy="83412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 flipH="1">
                <a:off x="5433662" y="4152846"/>
                <a:ext cx="630993" cy="98559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 flipH="1">
                <a:off x="5458320" y="4305246"/>
                <a:ext cx="758736" cy="1167826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 flipH="1">
                <a:off x="5759254" y="4457646"/>
                <a:ext cx="610203" cy="99007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 flipH="1">
                <a:off x="6002153" y="4610046"/>
                <a:ext cx="519705" cy="88290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 flipH="1">
                <a:off x="6273140" y="4831271"/>
                <a:ext cx="404723" cy="66168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 flipH="1">
                <a:off x="6545986" y="4983671"/>
                <a:ext cx="284278" cy="48940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 flipH="1">
                <a:off x="6800144" y="5162111"/>
                <a:ext cx="185539" cy="33084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1" name="Group 30"/>
            <p:cNvGrpSpPr/>
            <p:nvPr/>
          </p:nvGrpSpPr>
          <p:grpSpPr>
            <a:xfrm>
              <a:off x="4177538" y="4344911"/>
              <a:ext cx="1074683" cy="1437350"/>
              <a:chOff x="4358080" y="4529320"/>
              <a:chExt cx="700223" cy="1087329"/>
            </a:xfrm>
          </p:grpSpPr>
          <p:cxnSp>
            <p:nvCxnSpPr>
              <p:cNvPr id="45" name="Straight Connector 44"/>
              <p:cNvCxnSpPr/>
              <p:nvPr/>
            </p:nvCxnSpPr>
            <p:spPr bwMode="auto">
              <a:xfrm flipH="1">
                <a:off x="4358080" y="4529320"/>
                <a:ext cx="700223" cy="1072503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/>
              <p:cNvCxnSpPr/>
              <p:nvPr/>
            </p:nvCxnSpPr>
            <p:spPr bwMode="auto">
              <a:xfrm flipH="1">
                <a:off x="4637242" y="4970803"/>
                <a:ext cx="414415" cy="64584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/>
              <p:cNvCxnSpPr/>
              <p:nvPr/>
            </p:nvCxnSpPr>
            <p:spPr bwMode="auto">
              <a:xfrm flipH="1">
                <a:off x="4832892" y="5333447"/>
                <a:ext cx="218768" cy="25939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67" name="TextBox 66"/>
          <p:cNvSpPr txBox="1"/>
          <p:nvPr/>
        </p:nvSpPr>
        <p:spPr>
          <a:xfrm>
            <a:off x="466693" y="1836356"/>
            <a:ext cx="1270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True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Not Default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392509" y="2093390"/>
            <a:ext cx="133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True Default</a:t>
            </a:r>
          </a:p>
        </p:txBody>
      </p:sp>
      <p:sp>
        <p:nvSpPr>
          <p:cNvPr id="60" name="Content Placeholder 5"/>
          <p:cNvSpPr>
            <a:spLocks noGrp="1"/>
          </p:cNvSpPr>
          <p:nvPr>
            <p:ph idx="1"/>
          </p:nvPr>
        </p:nvSpPr>
        <p:spPr>
          <a:xfrm>
            <a:off x="6350206" y="1414130"/>
            <a:ext cx="5003593" cy="4762833"/>
          </a:xfrm>
        </p:spPr>
        <p:txBody>
          <a:bodyPr numCol="1">
            <a:normAutofit/>
          </a:bodyPr>
          <a:lstStyle/>
          <a:p>
            <a:r>
              <a:rPr lang="en-US" sz="2400" dirty="0"/>
              <a:t>Threshold you choose should depend on relative costs of FPs and FN</a:t>
            </a:r>
          </a:p>
          <a:p>
            <a:pPr lvl="1"/>
            <a:r>
              <a:rPr lang="en-US" dirty="0"/>
              <a:t>e.g. screening at airport (cost of False neg high)</a:t>
            </a:r>
          </a:p>
          <a:p>
            <a:pPr lvl="1"/>
            <a:r>
              <a:rPr lang="en-US" dirty="0"/>
              <a:t>(e.g. </a:t>
            </a:r>
          </a:p>
          <a:p>
            <a:r>
              <a:rPr lang="en-US" sz="2400" dirty="0"/>
              <a:t>Some common choices	</a:t>
            </a:r>
          </a:p>
          <a:p>
            <a:pPr lvl="1"/>
            <a:r>
              <a:rPr lang="en-US" dirty="0"/>
              <a:t>Maximize Accuracy (equal weighting of FPs and FNs)</a:t>
            </a:r>
          </a:p>
          <a:p>
            <a:pPr lvl="1"/>
            <a:r>
              <a:rPr lang="en-US" dirty="0"/>
              <a:t>Threshold </a:t>
            </a:r>
            <a:r>
              <a:rPr lang="en-US" dirty="0" err="1"/>
              <a:t>p_hat</a:t>
            </a:r>
            <a:r>
              <a:rPr lang="en-US" dirty="0"/>
              <a:t> &gt; 0.5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717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43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Threshold choice affects TP and TNs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02" y="1069848"/>
            <a:ext cx="8672233" cy="538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794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44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7181" y="0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Accuracy and </a:t>
            </a:r>
            <a:r>
              <a:rPr lang="en-US" dirty="0" err="1">
                <a:solidFill>
                  <a:schemeClr val="accent1"/>
                </a:solidFill>
              </a:rPr>
              <a:t>mis</a:t>
            </a:r>
            <a:r>
              <a:rPr lang="en-US" dirty="0">
                <a:solidFill>
                  <a:schemeClr val="accent1"/>
                </a:solidFill>
              </a:rPr>
              <a:t>-classification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710374" y="1077998"/>
              <a:ext cx="8509826" cy="25415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653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289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805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7692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07692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39397"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/>
                            <a:t>True default status</a:t>
                          </a:r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9397"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R w="12700" cmpd="sng">
                          <a:noFill/>
                        </a:ln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No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Yes</a:t>
                          </a:r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/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91563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>
                              <a:solidFill>
                                <a:schemeClr val="bg1"/>
                              </a:solidFill>
                            </a:rPr>
                            <a:t>Predicted default status</a:t>
                          </a:r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No</a:t>
                          </a:r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/>
                            <a:t>TN = 9,627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rgbClr val="FF0000"/>
                              </a:solidFill>
                            </a:rPr>
                            <a:t>FN = 228</a:t>
                          </a:r>
                        </a:p>
                      </a:txBody>
                      <a:tcPr marL="79544" marR="79544" marT="39772" marB="39772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3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300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300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300" i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 = 9855</a:t>
                          </a:r>
                        </a:p>
                      </a:txBody>
                      <a:tcPr marL="79544" marR="79544" marT="39772" marB="39772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408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Yes</a:t>
                          </a:r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rgbClr val="FF0000"/>
                              </a:solidFill>
                            </a:rPr>
                            <a:t>FP = 40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/>
                            <a:t>TP = 105</a:t>
                          </a:r>
                        </a:p>
                      </a:txBody>
                      <a:tcPr marL="79544" marR="79544" marT="39772" marB="3977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3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300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P</m:t>
                                  </m:r>
                                </m:e>
                                <m:sup>
                                  <m:r>
                                    <a:rPr lang="en-US" sz="2300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3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= 145</a:t>
                          </a:r>
                        </a:p>
                      </a:txBody>
                      <a:tcPr marL="79544" marR="79544" marT="39772" marB="39772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7055"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/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N = 9,667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P = 333</a:t>
                          </a:r>
                        </a:p>
                      </a:txBody>
                      <a:tcPr marL="79544" marR="79544" marT="39772" marB="3977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79544" marR="79544" marT="39772" marB="39772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710374" y="1077998"/>
              <a:ext cx="8509826" cy="25415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6530"/>
                    <a:gridCol w="928920"/>
                    <a:gridCol w="1980528"/>
                    <a:gridCol w="2076924"/>
                    <a:gridCol w="2076924"/>
                  </a:tblGrid>
                  <a:tr h="439397"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True default status</a:t>
                          </a:r>
                          <a:endParaRPr lang="en-US" sz="2300" dirty="0"/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</a:tr>
                  <a:tr h="439397"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R w="12700" cmpd="sng">
                          <a:noFill/>
                        </a:ln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/>
                            <a:t>No</a:t>
                          </a:r>
                          <a:endParaRPr lang="en-US" sz="2300" b="1" dirty="0"/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/>
                            <a:t>Yes</a:t>
                          </a:r>
                          <a:endParaRPr lang="en-US" sz="2300" b="1" dirty="0"/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/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591563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>
                              <a:solidFill>
                                <a:schemeClr val="bg1"/>
                              </a:solidFill>
                            </a:rPr>
                            <a:t>Predicted default status</a:t>
                          </a:r>
                          <a:endParaRPr lang="en-US" sz="2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/>
                            <a:t>No</a:t>
                          </a:r>
                          <a:endParaRPr lang="en-US" sz="2300" b="1" dirty="0"/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TN = 9,627</a:t>
                          </a:r>
                          <a:endParaRPr lang="en-US" sz="2300" dirty="0"/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>
                              <a:solidFill>
                                <a:srgbClr val="FF0000"/>
                              </a:solidFill>
                            </a:rPr>
                            <a:t>FN = 228</a:t>
                          </a:r>
                          <a:endParaRPr lang="en-US" sz="23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9544" marR="79544" marT="39772" marB="39772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44" marR="79544" marT="39772" marB="39772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309971" t="-156701" r="-587" b="-198969"/>
                          </a:stretch>
                        </a:blipFill>
                      </a:tcPr>
                    </a:tc>
                  </a:tr>
                  <a:tr h="56408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/>
                            <a:t>Yes</a:t>
                          </a:r>
                          <a:endParaRPr lang="en-US" sz="2300" b="1" dirty="0"/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>
                              <a:solidFill>
                                <a:srgbClr val="FF0000"/>
                              </a:solidFill>
                            </a:rPr>
                            <a:t>FP = 40</a:t>
                          </a:r>
                          <a:endParaRPr lang="en-US" sz="23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TP = 105</a:t>
                          </a:r>
                          <a:endParaRPr lang="en-US" sz="2300" dirty="0"/>
                        </a:p>
                      </a:txBody>
                      <a:tcPr marL="79544" marR="79544" marT="39772" marB="39772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44" marR="79544" marT="39772" marB="39772" anchor="ctr">
                        <a:blipFill rotWithShape="0">
                          <a:blip r:embed="rId2"/>
                          <a:stretch>
                            <a:fillRect l="-309971" t="-267742" r="-587" b="-107527"/>
                          </a:stretch>
                        </a:blipFill>
                      </a:tcPr>
                    </a:tc>
                  </a:tr>
                  <a:tr h="507055"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/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N = 9,667</a:t>
                          </a:r>
                          <a:endParaRPr lang="en-US" sz="23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P = 333</a:t>
                          </a:r>
                          <a:endParaRPr lang="en-US" sz="23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79544" marR="79544" marT="39772" marB="3977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79544" marR="79544" marT="39772" marB="39772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 Placeholder 13"/>
          <p:cNvSpPr txBox="1">
            <a:spLocks/>
          </p:cNvSpPr>
          <p:nvPr/>
        </p:nvSpPr>
        <p:spPr bwMode="auto">
          <a:xfrm>
            <a:off x="838200" y="3887117"/>
            <a:ext cx="8888666" cy="378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noAutofit/>
          </a:bodyPr>
          <a:lstStyle>
            <a:lvl1pPr marL="342900" indent="-342900">
              <a:lnSpc>
                <a:spcPct val="150000"/>
              </a:lnSpc>
              <a:spcBef>
                <a:spcPts val="1800"/>
              </a:spcBef>
              <a:buClr>
                <a:srgbClr val="404040"/>
              </a:buClr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285750" indent="-285750">
              <a:lnSpc>
                <a:spcPct val="110000"/>
              </a:lnSpc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285750" indent="-28575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831850" indent="-285750">
              <a:lnSpc>
                <a:spcPct val="110000"/>
              </a:lnSpc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1196975" indent="-285750">
              <a:lnSpc>
                <a:spcPct val="110000"/>
              </a:lnSpc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1654175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111375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2568575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025775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Accuracy </a:t>
            </a:r>
            <a:r>
              <a:rPr lang="en-US" altLang="en-US" sz="2400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“How often is my classifier correct?”</a:t>
            </a:r>
          </a:p>
          <a:p>
            <a:pPr lvl="3">
              <a:lnSpc>
                <a:spcPct val="100000"/>
              </a:lnSpc>
            </a:pPr>
            <a:r>
              <a:rPr lang="en-US" altLang="en-US" sz="24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(TP+TN)/Total = (9,627 + 105) / 10,000 = 97.3%</a:t>
            </a:r>
            <a:br>
              <a:rPr lang="en-US" altLang="en-US" sz="24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altLang="en-US" sz="2400" b="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altLang="en-U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</a:t>
            </a: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-classification rate </a:t>
            </a:r>
            <a:r>
              <a:rPr lang="en-US" altLang="en-US" sz="24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altLang="en-US" sz="2400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often is the classifier wrong?”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en-US" sz="24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(FP + FN)/Total = (40 + 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228</a:t>
            </a:r>
            <a:r>
              <a:rPr lang="en-US" altLang="en-US" sz="24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/ 10,000 = 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2.68</a:t>
            </a:r>
            <a:r>
              <a:rPr lang="en-US" altLang="en-US" sz="24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endParaRPr lang="en-US" altLang="en-US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Information Rate “</a:t>
            </a:r>
            <a:r>
              <a:rPr lang="en-US" altLang="en-US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Everyone is the majority class”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(FP + FN)/Total = (40 + 228) / 10,000 = 2.68%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endParaRPr lang="en-US" altLang="en-US" sz="2400" b="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67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45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7181" y="0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Sensitivity and Specificity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710374" y="1077998"/>
              <a:ext cx="8509826" cy="25415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653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289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805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7692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07692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39397"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/>
                            <a:t>True default status</a:t>
                          </a:r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9397"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R w="12700" cmpd="sng">
                          <a:noFill/>
                        </a:ln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No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Yes</a:t>
                          </a:r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/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91563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>
                              <a:solidFill>
                                <a:schemeClr val="bg1"/>
                              </a:solidFill>
                            </a:rPr>
                            <a:t>Predicted default status</a:t>
                          </a:r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No</a:t>
                          </a:r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/>
                            <a:t>TN = 9,627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rgbClr val="FF0000"/>
                              </a:solidFill>
                            </a:rPr>
                            <a:t>FN = 228</a:t>
                          </a:r>
                        </a:p>
                      </a:txBody>
                      <a:tcPr marL="79544" marR="79544" marT="39772" marB="39772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3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300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300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300" i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 = 9855</a:t>
                          </a:r>
                        </a:p>
                      </a:txBody>
                      <a:tcPr marL="79544" marR="79544" marT="39772" marB="39772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408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Yes</a:t>
                          </a:r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rgbClr val="FF0000"/>
                              </a:solidFill>
                            </a:rPr>
                            <a:t>FP = 40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/>
                            <a:t>TP = 105</a:t>
                          </a:r>
                        </a:p>
                      </a:txBody>
                      <a:tcPr marL="79544" marR="79544" marT="39772" marB="3977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3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300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P</m:t>
                                  </m:r>
                                </m:e>
                                <m:sup>
                                  <m:r>
                                    <a:rPr lang="en-US" sz="2300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3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= 145</a:t>
                          </a:r>
                        </a:p>
                      </a:txBody>
                      <a:tcPr marL="79544" marR="79544" marT="39772" marB="39772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7055"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/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N = 9,667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P = 333</a:t>
                          </a:r>
                        </a:p>
                      </a:txBody>
                      <a:tcPr marL="79544" marR="79544" marT="39772" marB="3977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79544" marR="79544" marT="39772" marB="39772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7845994"/>
                  </p:ext>
                </p:extLst>
              </p:nvPr>
            </p:nvGraphicFramePr>
            <p:xfrm>
              <a:off x="710374" y="1077998"/>
              <a:ext cx="8509826" cy="25415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6530"/>
                    <a:gridCol w="928920"/>
                    <a:gridCol w="1980528"/>
                    <a:gridCol w="2076924"/>
                    <a:gridCol w="2076924"/>
                  </a:tblGrid>
                  <a:tr h="439397"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True default status</a:t>
                          </a:r>
                          <a:endParaRPr lang="en-US" sz="2300" dirty="0"/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</a:tr>
                  <a:tr h="439397"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R w="12700" cmpd="sng">
                          <a:noFill/>
                        </a:ln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/>
                            <a:t>No</a:t>
                          </a:r>
                          <a:endParaRPr lang="en-US" sz="2300" b="1" dirty="0"/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/>
                            <a:t>Yes</a:t>
                          </a:r>
                          <a:endParaRPr lang="en-US" sz="2300" b="1" dirty="0"/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/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591563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>
                              <a:solidFill>
                                <a:schemeClr val="bg1"/>
                              </a:solidFill>
                            </a:rPr>
                            <a:t>Predicted default status</a:t>
                          </a:r>
                          <a:endParaRPr lang="en-US" sz="2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/>
                            <a:t>No</a:t>
                          </a:r>
                          <a:endParaRPr lang="en-US" sz="2300" b="1" dirty="0"/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TN = 9,627</a:t>
                          </a:r>
                          <a:endParaRPr lang="en-US" sz="2300" dirty="0"/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>
                              <a:solidFill>
                                <a:srgbClr val="FF0000"/>
                              </a:solidFill>
                            </a:rPr>
                            <a:t>FN = 228</a:t>
                          </a:r>
                          <a:endParaRPr lang="en-US" sz="23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9544" marR="79544" marT="39772" marB="39772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44" marR="79544" marT="39772" marB="39772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309971" t="-156701" r="-587" b="-198969"/>
                          </a:stretch>
                        </a:blipFill>
                      </a:tcPr>
                    </a:tc>
                  </a:tr>
                  <a:tr h="56408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/>
                            <a:t>Yes</a:t>
                          </a:r>
                          <a:endParaRPr lang="en-US" sz="2300" b="1" dirty="0"/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>
                              <a:solidFill>
                                <a:srgbClr val="FF0000"/>
                              </a:solidFill>
                            </a:rPr>
                            <a:t>FP = 40</a:t>
                          </a:r>
                          <a:endParaRPr lang="en-US" sz="23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TP = 105</a:t>
                          </a:r>
                          <a:endParaRPr lang="en-US" sz="2300" dirty="0"/>
                        </a:p>
                      </a:txBody>
                      <a:tcPr marL="79544" marR="79544" marT="39772" marB="39772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44" marR="79544" marT="39772" marB="39772" anchor="ctr">
                        <a:blipFill rotWithShape="0">
                          <a:blip r:embed="rId2"/>
                          <a:stretch>
                            <a:fillRect l="-309971" t="-267742" r="-587" b="-107527"/>
                          </a:stretch>
                        </a:blipFill>
                      </a:tcPr>
                    </a:tc>
                  </a:tr>
                  <a:tr h="507055"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/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N = 9,667</a:t>
                          </a:r>
                          <a:endParaRPr lang="en-US" sz="23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P = 333</a:t>
                          </a:r>
                          <a:endParaRPr lang="en-US" sz="23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79544" marR="79544" marT="39772" marB="3977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79544" marR="79544" marT="39772" marB="39772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 Placeholder 13"/>
          <p:cNvSpPr txBox="1">
            <a:spLocks/>
          </p:cNvSpPr>
          <p:nvPr/>
        </p:nvSpPr>
        <p:spPr bwMode="auto">
          <a:xfrm>
            <a:off x="864934" y="3782895"/>
            <a:ext cx="8888666" cy="378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noAutofit/>
          </a:bodyPr>
          <a:lstStyle>
            <a:lvl1pPr marL="342900" indent="-342900">
              <a:lnSpc>
                <a:spcPct val="150000"/>
              </a:lnSpc>
              <a:spcBef>
                <a:spcPts val="1800"/>
              </a:spcBef>
              <a:buClr>
                <a:srgbClr val="404040"/>
              </a:buClr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285750" indent="-285750">
              <a:lnSpc>
                <a:spcPct val="110000"/>
              </a:lnSpc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285750" indent="-28575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831850" indent="-285750">
              <a:lnSpc>
                <a:spcPct val="110000"/>
              </a:lnSpc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1196975" indent="-285750">
              <a:lnSpc>
                <a:spcPct val="110000"/>
              </a:lnSpc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1654175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111375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2568575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025775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lvl="2">
              <a:lnSpc>
                <a:spcPct val="100000"/>
              </a:lnSpc>
            </a:pPr>
            <a:r>
              <a:rPr lang="en-US" altLang="en-US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Sensitivity: </a:t>
            </a:r>
            <a:r>
              <a:rPr lang="en-US" alt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True </a:t>
            </a:r>
            <a:r>
              <a:rPr lang="en-US" altLang="en-US" sz="2400" u="sng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positive </a:t>
            </a:r>
            <a:r>
              <a:rPr lang="en-US" alt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rate (aka 1 – power or recall) </a:t>
            </a:r>
          </a:p>
          <a:p>
            <a:pPr lvl="3">
              <a:lnSpc>
                <a:spcPct val="100000"/>
              </a:lnSpc>
            </a:pP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TP/P = 105 / 333 = 31.5%</a:t>
            </a:r>
          </a:p>
          <a:p>
            <a:pPr lvl="2">
              <a:lnSpc>
                <a:spcPct val="100000"/>
              </a:lnSpc>
            </a:pPr>
            <a:r>
              <a:rPr lang="en-US" altLang="en-US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Specificity: </a:t>
            </a:r>
            <a:r>
              <a:rPr lang="en-US" alt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True </a:t>
            </a:r>
            <a:r>
              <a:rPr lang="en-US" altLang="en-US" sz="2400" u="sng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negative</a:t>
            </a:r>
            <a:r>
              <a:rPr lang="en-US" alt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rate  </a:t>
            </a:r>
          </a:p>
          <a:p>
            <a:pPr lvl="3">
              <a:lnSpc>
                <a:spcPct val="100000"/>
              </a:lnSpc>
            </a:pP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TN/N = 9627 / 9667= 99.5%</a:t>
            </a:r>
          </a:p>
          <a:p>
            <a:pPr lvl="3">
              <a:lnSpc>
                <a:spcPct val="100000"/>
              </a:lnSpc>
            </a:pPr>
            <a:endParaRPr lang="en-US" altLang="en-US" sz="24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2">
              <a:lnSpc>
                <a:spcPct val="100000"/>
              </a:lnSpc>
            </a:pPr>
            <a:r>
              <a:rPr lang="en-US" altLang="en-US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False positive rate </a:t>
            </a:r>
            <a:r>
              <a:rPr lang="en-US" alt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(aka Type I error, 1 - Specificity)</a:t>
            </a:r>
          </a:p>
          <a:p>
            <a:pPr lvl="3">
              <a:lnSpc>
                <a:spcPct val="10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FP/N = </a:t>
            </a:r>
          </a:p>
          <a:p>
            <a:pPr lvl="2">
              <a:lnSpc>
                <a:spcPct val="100000"/>
              </a:lnSpc>
            </a:pPr>
            <a:endParaRPr lang="en-US" altLang="en-US" sz="2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2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46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Confusion Matrices in R</a:t>
            </a:r>
          </a:p>
        </p:txBody>
      </p:sp>
    </p:spTree>
    <p:extLst>
      <p:ext uri="{BB962C8B-B14F-4D97-AF65-F5344CB8AC3E}">
        <p14:creationId xmlns:p14="http://schemas.microsoft.com/office/powerpoint/2010/main" val="39649195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F1 and Kappa Statistic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710374" y="1077998"/>
              <a:ext cx="8509826" cy="25415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653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289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805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7692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07692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39397"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/>
                            <a:t>True default status</a:t>
                          </a:r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9397"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R w="12700" cmpd="sng">
                          <a:noFill/>
                        </a:ln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No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Yes</a:t>
                          </a:r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/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91563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>
                              <a:solidFill>
                                <a:schemeClr val="bg1"/>
                              </a:solidFill>
                            </a:rPr>
                            <a:t>Predicted default status</a:t>
                          </a:r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No</a:t>
                          </a:r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/>
                            <a:t>TN = 9,627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rgbClr val="FF0000"/>
                              </a:solidFill>
                            </a:rPr>
                            <a:t>FN = 228</a:t>
                          </a:r>
                        </a:p>
                      </a:txBody>
                      <a:tcPr marL="79544" marR="79544" marT="39772" marB="39772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3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300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300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300" i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 = 9855</a:t>
                          </a:r>
                        </a:p>
                      </a:txBody>
                      <a:tcPr marL="79544" marR="79544" marT="39772" marB="39772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408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Yes</a:t>
                          </a:r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rgbClr val="FF0000"/>
                              </a:solidFill>
                            </a:rPr>
                            <a:t>FP = 40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/>
                            <a:t>TP = 105</a:t>
                          </a:r>
                        </a:p>
                      </a:txBody>
                      <a:tcPr marL="79544" marR="79544" marT="39772" marB="3977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3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300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P</m:t>
                                  </m:r>
                                </m:e>
                                <m:sup>
                                  <m:r>
                                    <a:rPr lang="en-US" sz="2300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3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= 145</a:t>
                          </a:r>
                        </a:p>
                      </a:txBody>
                      <a:tcPr marL="79544" marR="79544" marT="39772" marB="39772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7055"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/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N = 9,667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P = 333</a:t>
                          </a:r>
                        </a:p>
                      </a:txBody>
                      <a:tcPr marL="79544" marR="79544" marT="39772" marB="3977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79544" marR="79544" marT="39772" marB="39772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7729479"/>
                  </p:ext>
                </p:extLst>
              </p:nvPr>
            </p:nvGraphicFramePr>
            <p:xfrm>
              <a:off x="710374" y="1077998"/>
              <a:ext cx="8509826" cy="25415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6530"/>
                    <a:gridCol w="928920"/>
                    <a:gridCol w="1980528"/>
                    <a:gridCol w="2076924"/>
                    <a:gridCol w="2076924"/>
                  </a:tblGrid>
                  <a:tr h="439397"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True default status</a:t>
                          </a:r>
                          <a:endParaRPr lang="en-US" sz="2300" dirty="0"/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</a:tr>
                  <a:tr h="439397"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R w="12700" cmpd="sng">
                          <a:noFill/>
                        </a:ln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/>
                            <a:t>No</a:t>
                          </a:r>
                          <a:endParaRPr lang="en-US" sz="2300" b="1" dirty="0"/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/>
                            <a:t>Yes</a:t>
                          </a:r>
                          <a:endParaRPr lang="en-US" sz="2300" b="1" dirty="0"/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/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591563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>
                              <a:solidFill>
                                <a:schemeClr val="bg1"/>
                              </a:solidFill>
                            </a:rPr>
                            <a:t>Predicted default status</a:t>
                          </a:r>
                          <a:endParaRPr lang="en-US" sz="2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/>
                            <a:t>No</a:t>
                          </a:r>
                          <a:endParaRPr lang="en-US" sz="2300" b="1" dirty="0"/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TN = 9,627</a:t>
                          </a:r>
                          <a:endParaRPr lang="en-US" sz="2300" dirty="0"/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>
                              <a:solidFill>
                                <a:srgbClr val="FF0000"/>
                              </a:solidFill>
                            </a:rPr>
                            <a:t>FN = 228</a:t>
                          </a:r>
                          <a:endParaRPr lang="en-US" sz="23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9544" marR="79544" marT="39772" marB="39772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44" marR="79544" marT="39772" marB="39772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309971" t="-156701" r="-587" b="-198969"/>
                          </a:stretch>
                        </a:blipFill>
                      </a:tcPr>
                    </a:tc>
                  </a:tr>
                  <a:tr h="56408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 smtClean="0"/>
                            <a:t>Yes</a:t>
                          </a:r>
                          <a:endParaRPr lang="en-US" sz="2300" b="1" dirty="0"/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>
                              <a:solidFill>
                                <a:srgbClr val="FF0000"/>
                              </a:solidFill>
                            </a:rPr>
                            <a:t>FP = 40</a:t>
                          </a:r>
                          <a:endParaRPr lang="en-US" sz="23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/>
                            <a:t>TP = 105</a:t>
                          </a:r>
                          <a:endParaRPr lang="en-US" sz="2300" dirty="0"/>
                        </a:p>
                      </a:txBody>
                      <a:tcPr marL="79544" marR="79544" marT="39772" marB="39772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44" marR="79544" marT="39772" marB="39772" anchor="ctr">
                        <a:blipFill rotWithShape="0">
                          <a:blip r:embed="rId2"/>
                          <a:stretch>
                            <a:fillRect l="-309971" t="-267742" r="-587" b="-107527"/>
                          </a:stretch>
                        </a:blipFill>
                      </a:tcPr>
                    </a:tc>
                  </a:tr>
                  <a:tr h="507055"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/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N = 9,667</a:t>
                          </a:r>
                          <a:endParaRPr lang="en-US" sz="23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P = 333</a:t>
                          </a:r>
                          <a:endParaRPr lang="en-US" sz="23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79544" marR="79544" marT="39772" marB="3977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79544" marR="79544" marT="39772" marB="39772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3"/>
              <p:cNvSpPr txBox="1">
                <a:spLocks/>
              </p:cNvSpPr>
              <p:nvPr/>
            </p:nvSpPr>
            <p:spPr bwMode="auto">
              <a:xfrm>
                <a:off x="710374" y="3850105"/>
                <a:ext cx="7526338" cy="30078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noAutofit/>
              </a:bodyPr>
              <a:lstStyle>
                <a:lvl1pPr marL="342900" indent="-342900">
                  <a:lnSpc>
                    <a:spcPct val="150000"/>
                  </a:lnSpc>
                  <a:spcBef>
                    <a:spcPts val="1800"/>
                  </a:spcBef>
                  <a:buClr>
                    <a:srgbClr val="404040"/>
                  </a:buClr>
                  <a:tabLst>
                    <a:tab pos="8402638" algn="r"/>
                  </a:tabLst>
                  <a:defRPr>
                    <a:solidFill>
                      <a:srgbClr val="595959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285750" indent="-285750">
                  <a:lnSpc>
                    <a:spcPct val="110000"/>
                  </a:lnSpc>
                  <a:buClr>
                    <a:srgbClr val="595959"/>
                  </a:buClr>
                  <a:buFont typeface="Arial" panose="020B0604020202020204" pitchFamily="34" charset="0"/>
                  <a:buChar char="•"/>
                  <a:tabLst>
                    <a:tab pos="8402638" algn="r"/>
                  </a:tabLst>
                  <a:defRPr>
                    <a:solidFill>
                      <a:srgbClr val="595959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2pPr>
                <a:lvl3pPr marL="285750" indent="-28575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tabLst>
                    <a:tab pos="8402638" algn="r"/>
                  </a:tabLs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3pPr>
                <a:lvl4pPr marL="831850" indent="-285750">
                  <a:lnSpc>
                    <a:spcPct val="110000"/>
                  </a:lnSpc>
                  <a:buClr>
                    <a:srgbClr val="595959"/>
                  </a:buClr>
                  <a:buFont typeface="Arial" panose="020B0604020202020204" pitchFamily="34" charset="0"/>
                  <a:buChar char="•"/>
                  <a:tabLst>
                    <a:tab pos="8402638" algn="r"/>
                  </a:tabLst>
                  <a:defRPr>
                    <a:solidFill>
                      <a:srgbClr val="595959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4pPr>
                <a:lvl5pPr marL="1196975" indent="-285750">
                  <a:lnSpc>
                    <a:spcPct val="110000"/>
                  </a:lnSpc>
                  <a:buClr>
                    <a:srgbClr val="595959"/>
                  </a:buClr>
                  <a:buFont typeface="Arial" panose="020B0604020202020204" pitchFamily="34" charset="0"/>
                  <a:buChar char="•"/>
                  <a:tabLst>
                    <a:tab pos="8402638" algn="r"/>
                  </a:tabLst>
                  <a:defRPr>
                    <a:solidFill>
                      <a:srgbClr val="595959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5pPr>
                <a:lvl6pPr marL="1654175" indent="-28575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595959"/>
                  </a:buClr>
                  <a:buFont typeface="Arial" panose="020B0604020202020204" pitchFamily="34" charset="0"/>
                  <a:buChar char="•"/>
                  <a:tabLst>
                    <a:tab pos="8402638" algn="r"/>
                  </a:tabLst>
                  <a:defRPr>
                    <a:solidFill>
                      <a:srgbClr val="595959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6pPr>
                <a:lvl7pPr marL="2111375" indent="-28575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595959"/>
                  </a:buClr>
                  <a:buFont typeface="Arial" panose="020B0604020202020204" pitchFamily="34" charset="0"/>
                  <a:buChar char="•"/>
                  <a:tabLst>
                    <a:tab pos="8402638" algn="r"/>
                  </a:tabLst>
                  <a:defRPr>
                    <a:solidFill>
                      <a:srgbClr val="595959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7pPr>
                <a:lvl8pPr marL="2568575" indent="-28575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595959"/>
                  </a:buClr>
                  <a:buFont typeface="Arial" panose="020B0604020202020204" pitchFamily="34" charset="0"/>
                  <a:buChar char="•"/>
                  <a:tabLst>
                    <a:tab pos="8402638" algn="r"/>
                  </a:tabLst>
                  <a:defRPr>
                    <a:solidFill>
                      <a:srgbClr val="595959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8pPr>
                <a:lvl9pPr marL="3025775" indent="-28575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595959"/>
                  </a:buClr>
                  <a:buFont typeface="Arial" panose="020B0604020202020204" pitchFamily="34" charset="0"/>
                  <a:buChar char="•"/>
                  <a:tabLst>
                    <a:tab pos="8402638" algn="r"/>
                  </a:tabLst>
                  <a:defRPr>
                    <a:solidFill>
                      <a:srgbClr val="595959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9pPr>
              </a:lstStyle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en-US" sz="2000" dirty="0">
                    <a:solidFill>
                      <a:schemeClr val="tx1"/>
                    </a:solidFill>
                    <a:latin typeface="+mn-lt"/>
                  </a:rPr>
                  <a:t>F1 score</a:t>
                </a:r>
              </a:p>
              <a:p>
                <a:pPr lvl="3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en-US" sz="2000" b="0" dirty="0">
                    <a:solidFill>
                      <a:schemeClr val="tx1"/>
                    </a:solidFill>
                    <a:latin typeface="+mn-lt"/>
                  </a:rPr>
                  <a:t>Harmonic mean of precision and recall</a:t>
                </a:r>
              </a:p>
              <a:p>
                <a:pPr lvl="3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𝐹</m:t>
                    </m:r>
                    <m:r>
                      <a:rPr lang="en-US" alt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1=2</m:t>
                    </m:r>
                    <m:f>
                      <m:fPr>
                        <m:ctrlP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𝑝𝑟𝑒𝑐𝑖𝑠𝑖𝑜𝑛</m:t>
                        </m:r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∗ </m:t>
                        </m:r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𝑟𝑒𝑐𝑎𝑙𝑙</m:t>
                        </m:r>
                      </m:num>
                      <m:den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𝑝𝑟𝑒𝑐𝑖𝑠𝑖𝑜𝑛</m:t>
                        </m:r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+ </m:t>
                        </m:r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𝑟𝑒𝑐𝑎𝑙𝑙</m:t>
                        </m:r>
                      </m:den>
                    </m:f>
                  </m:oMath>
                </a14:m>
                <a:endParaRPr lang="en-US" altLang="en-US" sz="2000" b="0" dirty="0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en-US" sz="2000" dirty="0">
                    <a:solidFill>
                      <a:schemeClr val="tx1"/>
                    </a:solidFill>
                  </a:rPr>
                  <a:t>Kappa statistic:</a:t>
                </a:r>
              </a:p>
              <a:p>
                <a:pPr lvl="3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en-US" sz="2000" b="0" dirty="0">
                    <a:solidFill>
                      <a:schemeClr val="tx1"/>
                    </a:solidFill>
                  </a:rPr>
                  <a:t>Takes into account accuracy that would have been generated by random chance</a:t>
                </a:r>
              </a:p>
              <a:p>
                <a:pPr lvl="3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en-US" sz="2000" b="0" dirty="0">
                    <a:solidFill>
                      <a:schemeClr val="tx1"/>
                    </a:solidFill>
                  </a:rPr>
                  <a:t>Kappa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𝑂</m:t>
                        </m:r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𝐸</m:t>
                        </m:r>
                      </m:num>
                      <m:den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𝐸</m:t>
                        </m:r>
                      </m:den>
                    </m:f>
                    <m:r>
                      <a:rPr lang="en-US" alt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𝑜𝑏𝑠𝑒𝑟𝑣𝑒𝑑</m:t>
                        </m:r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𝑎𝑐𝑐𝑢𝑟𝑎𝑐𝑦</m:t>
                        </m:r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𝑒𝑥𝑝𝑒𝑐𝑡𝑒𝑑</m:t>
                        </m:r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𝑎𝑐𝑐𝑢𝑟𝑎𝑐𝑦</m:t>
                        </m:r>
                      </m:num>
                      <m:den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𝑒𝑥𝑝𝑒𝑐𝑡𝑒𝑑</m:t>
                        </m:r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𝑎𝑐𝑐𝑢𝑟𝑎𝑐𝑦</m:t>
                        </m:r>
                      </m:den>
                    </m:f>
                  </m:oMath>
                </a14:m>
                <a:endParaRPr lang="en-US" altLang="en-US" sz="2000" b="0" dirty="0">
                  <a:solidFill>
                    <a:schemeClr val="tx1"/>
                  </a:solidFill>
                </a:endParaRPr>
              </a:p>
              <a:p>
                <a:pPr lvl="3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en-US" sz="2000" b="0" dirty="0">
                    <a:solidFill>
                      <a:schemeClr val="tx1"/>
                    </a:solidFill>
                  </a:rPr>
                  <a:t>Higher kappa – better than random chance</a:t>
                </a:r>
              </a:p>
              <a:p>
                <a:pPr lvl="3">
                  <a:lnSpc>
                    <a:spcPct val="100000"/>
                  </a:lnSpc>
                  <a:spcBef>
                    <a:spcPts val="0"/>
                  </a:spcBef>
                </a:pPr>
                <a:endParaRPr lang="en-US" altLang="en-US" sz="2000" dirty="0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endParaRPr lang="en-US" altLang="en-US" sz="2000" dirty="0">
                  <a:solidFill>
                    <a:schemeClr val="tx1"/>
                  </a:solidFill>
                  <a:latin typeface="+mn-lt"/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endParaRPr lang="en-US" altLang="en-US" sz="20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Text Placeholder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0374" y="3850105"/>
                <a:ext cx="7526338" cy="3007895"/>
              </a:xfrm>
              <a:prstGeom prst="rect">
                <a:avLst/>
              </a:prstGeom>
              <a:blipFill rotWithShape="0">
                <a:blip r:embed="rId3"/>
                <a:stretch>
                  <a:fillRect l="-1945" t="-263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02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Sensitivity and Specificity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4" y="1371624"/>
            <a:ext cx="5168328" cy="38274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783" y="1396473"/>
            <a:ext cx="5037052" cy="377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1" y="214359"/>
            <a:ext cx="9493624" cy="649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7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Robo-Advisers Background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A8930-CC48-3342-965C-F008B9F3C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6"/>
          <a:stretch/>
        </p:blipFill>
        <p:spPr>
          <a:xfrm>
            <a:off x="2271892" y="1262841"/>
            <a:ext cx="5428898" cy="535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824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50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7181" y="0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AUC = Area Under Curve</a:t>
            </a:r>
          </a:p>
        </p:txBody>
      </p:sp>
      <p:sp>
        <p:nvSpPr>
          <p:cNvPr id="6" name="Text Placeholder 13"/>
          <p:cNvSpPr txBox="1">
            <a:spLocks/>
          </p:cNvSpPr>
          <p:nvPr/>
        </p:nvSpPr>
        <p:spPr bwMode="auto">
          <a:xfrm>
            <a:off x="5997228" y="1402765"/>
            <a:ext cx="5513454" cy="378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noAutofit/>
          </a:bodyPr>
          <a:lstStyle>
            <a:lvl1pPr marL="342900" indent="-342900">
              <a:lnSpc>
                <a:spcPct val="150000"/>
              </a:lnSpc>
              <a:spcBef>
                <a:spcPts val="1800"/>
              </a:spcBef>
              <a:buClr>
                <a:srgbClr val="404040"/>
              </a:buClr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285750" indent="-285750">
              <a:lnSpc>
                <a:spcPct val="110000"/>
              </a:lnSpc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285750" indent="-28575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831850" indent="-285750">
              <a:lnSpc>
                <a:spcPct val="110000"/>
              </a:lnSpc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1196975" indent="-285750">
              <a:lnSpc>
                <a:spcPct val="110000"/>
              </a:lnSpc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1654175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111375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2568575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025775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altLang="en-US" sz="2400" dirty="0">
                <a:solidFill>
                  <a:schemeClr val="tx1"/>
                </a:solidFill>
                <a:latin typeface="+mn-lt"/>
              </a:rPr>
              <a:t>AUC = Area Under Curve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endParaRPr lang="en-US" altLang="en-US" sz="2400" dirty="0">
              <a:solidFill>
                <a:schemeClr val="tx1"/>
              </a:solidFill>
              <a:latin typeface="+mn-lt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endParaRPr lang="en-US" altLang="en-US" sz="2400" dirty="0">
              <a:solidFill>
                <a:schemeClr val="tx1"/>
              </a:solidFill>
              <a:latin typeface="+mn-lt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endParaRPr lang="en-US" altLang="en-US" sz="2400" dirty="0">
              <a:solidFill>
                <a:schemeClr val="tx1"/>
              </a:solidFill>
              <a:latin typeface="+mn-lt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endParaRPr lang="en-US" altLang="en-US" sz="2400" dirty="0">
              <a:solidFill>
                <a:schemeClr val="tx1"/>
              </a:solidFill>
              <a:latin typeface="+mn-lt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endParaRPr lang="en-US" altLang="en-US" sz="2400" dirty="0">
              <a:solidFill>
                <a:schemeClr val="tx1"/>
              </a:solidFill>
              <a:latin typeface="+mn-lt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altLang="en-US" sz="2400" dirty="0">
                <a:solidFill>
                  <a:schemeClr val="tx1"/>
                </a:solidFill>
                <a:latin typeface="+mn-lt"/>
              </a:rPr>
              <a:t> </a:t>
            </a:r>
            <a:endParaRPr lang="en-US" altLang="en-US" sz="2400" b="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81" y="1402765"/>
            <a:ext cx="5005969" cy="342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14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975" y="739588"/>
            <a:ext cx="8365615" cy="591670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Calibration plot</a:t>
            </a:r>
          </a:p>
        </p:txBody>
      </p:sp>
    </p:spTree>
    <p:extLst>
      <p:ext uri="{BB962C8B-B14F-4D97-AF65-F5344CB8AC3E}">
        <p14:creationId xmlns:p14="http://schemas.microsoft.com/office/powerpoint/2010/main" val="8299729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Lift Chart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10515600" cy="4762833"/>
          </a:xfrm>
        </p:spPr>
        <p:txBody>
          <a:bodyPr numCol="1">
            <a:normAutofit/>
          </a:bodyPr>
          <a:lstStyle/>
          <a:p>
            <a:r>
              <a:rPr lang="en-US" dirty="0"/>
              <a:t>To construct a lift chart, use any method to get predicted probabilities</a:t>
            </a:r>
          </a:p>
          <a:p>
            <a:r>
              <a:rPr lang="en-US" dirty="0"/>
              <a:t>Then order observations by probabilities</a:t>
            </a:r>
          </a:p>
          <a:p>
            <a:r>
              <a:rPr lang="en-US" dirty="0"/>
              <a:t>For each predicted, probability, count whether event actually occurred</a:t>
            </a:r>
          </a:p>
        </p:txBody>
      </p:sp>
    </p:spTree>
    <p:extLst>
      <p:ext uri="{BB962C8B-B14F-4D97-AF65-F5344CB8AC3E}">
        <p14:creationId xmlns:p14="http://schemas.microsoft.com/office/powerpoint/2010/main" val="18465151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947" y="776940"/>
            <a:ext cx="5647018" cy="567627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Lift Chart</a:t>
            </a:r>
          </a:p>
        </p:txBody>
      </p:sp>
    </p:spTree>
    <p:extLst>
      <p:ext uri="{BB962C8B-B14F-4D97-AF65-F5344CB8AC3E}">
        <p14:creationId xmlns:p14="http://schemas.microsoft.com/office/powerpoint/2010/main" val="1704310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Lift Chart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547" y="949423"/>
            <a:ext cx="5793441" cy="542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15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Severe class imbalance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288" y="3405094"/>
            <a:ext cx="66802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761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Remedy 1: alternate score cutoff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883" y="1164577"/>
            <a:ext cx="50292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543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Remedy 1: alternate score cutoff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883" y="1164577"/>
            <a:ext cx="50292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60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21475" y="86578"/>
            <a:ext cx="10889208" cy="1970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Remedies 2,3&amp;4 under-sample majority class, oversample minority class, SMOTE interpolate minority class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777" y="2057400"/>
            <a:ext cx="73152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24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21475" y="86578"/>
            <a:ext cx="10889208" cy="881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Remedy 5: Use calibration plot to change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844" y="1105647"/>
            <a:ext cx="64389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74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What is classification?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CE99DE-3943-4E0C-92E2-01818C893477}"/>
                  </a:ext>
                </a:extLst>
              </p:cNvPr>
              <p:cNvSpPr txBox="1"/>
              <p:nvPr/>
            </p:nvSpPr>
            <p:spPr>
              <a:xfrm>
                <a:off x="967467" y="3858627"/>
                <a:ext cx="13330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CE99DE-3943-4E0C-92E2-01818C893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67" y="3858627"/>
                <a:ext cx="1333057" cy="369332"/>
              </a:xfrm>
              <a:prstGeom prst="rect">
                <a:avLst/>
              </a:prstGeom>
              <a:blipFill>
                <a:blip r:embed="rId2"/>
                <a:stretch>
                  <a:fillRect l="-5046" r="-7798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94FA83-AC4D-4D26-AD29-0EAA89A95558}"/>
                  </a:ext>
                </a:extLst>
              </p:cNvPr>
              <p:cNvSpPr txBox="1"/>
              <p:nvPr/>
            </p:nvSpPr>
            <p:spPr>
              <a:xfrm>
                <a:off x="967467" y="4812089"/>
                <a:ext cx="48392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𝑏𝑙𝑎𝑐𝑘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𝑏𝑙𝑢𝑒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𝑏𝑙𝑜𝑛𝑑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𝑔𝑟𝑒𝑒𝑛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94FA83-AC4D-4D26-AD29-0EAA89A95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67" y="4812089"/>
                <a:ext cx="4839273" cy="369332"/>
              </a:xfrm>
              <a:prstGeom prst="rect">
                <a:avLst/>
              </a:prstGeom>
              <a:blipFill>
                <a:blip r:embed="rId3"/>
                <a:stretch>
                  <a:fillRect l="-1134" r="-163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8925809-C3BA-4E46-908E-E2873431F70A}"/>
              </a:ext>
            </a:extLst>
          </p:cNvPr>
          <p:cNvSpPr txBox="1"/>
          <p:nvPr/>
        </p:nvSpPr>
        <p:spPr>
          <a:xfrm>
            <a:off x="732187" y="1589291"/>
            <a:ext cx="8922575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Regression problem: identifying to which discrete class a particular observation belongs.</a:t>
            </a:r>
          </a:p>
        </p:txBody>
      </p:sp>
    </p:spTree>
    <p:extLst>
      <p:ext uri="{BB962C8B-B14F-4D97-AF65-F5344CB8AC3E}">
        <p14:creationId xmlns:p14="http://schemas.microsoft.com/office/powerpoint/2010/main" val="667345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Steps in Being Qualified for a Mortgage Loan | DMCI Philippi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1" y="1414130"/>
            <a:ext cx="4602988" cy="305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Classification examples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pic>
        <p:nvPicPr>
          <p:cNvPr id="1030" name="Picture 6" descr="College Admissions Round-up | Kaplan Test Pre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08" y="3544132"/>
            <a:ext cx="4493963" cy="299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etter Business Article - 15 Direct Mail Tips | Quickmai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31" y="1414130"/>
            <a:ext cx="3517895" cy="23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642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ep Learning Resurrects Neural Networks | EE Ti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06" y="1139788"/>
            <a:ext cx="5696727" cy="295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33050" y="255666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More classification examples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pic>
        <p:nvPicPr>
          <p:cNvPr id="1034" name="Picture 10" descr="Netflix adds personalized profiles with recommendations for your entire household | TechH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447" y="1027552"/>
            <a:ext cx="4801075" cy="308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st doctors don't believe AI can replace human doctors - Medical Dialogu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567" y="4255766"/>
            <a:ext cx="3366156" cy="246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MW Showcases Self-Driving Concept Ca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020" y="4411657"/>
            <a:ext cx="3564716" cy="213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2870378" y="3797397"/>
            <a:ext cx="0" cy="58659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979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Why not regression?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D168D9-77F9-4BF1-AB6D-FA41CAF54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" y="1543050"/>
            <a:ext cx="4962525" cy="354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5AAA89-9FBF-4654-9A6A-555F3E135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697" y="1543050"/>
            <a:ext cx="60483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1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8858</TotalTime>
  <Words>1229</Words>
  <Application>Microsoft Macintosh PowerPoint</Application>
  <PresentationFormat>Widescreen</PresentationFormat>
  <Paragraphs>340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Trebuchet MS</vt:lpstr>
      <vt:lpstr>Office Theme</vt:lpstr>
      <vt:lpstr>Class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Chapman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Bad Data Visualizations: Hall of Shame</dc:title>
  <dc:creator>Hersh, Jonathan</dc:creator>
  <cp:lastModifiedBy>Microsoft Office User</cp:lastModifiedBy>
  <cp:revision>243</cp:revision>
  <dcterms:created xsi:type="dcterms:W3CDTF">2017-09-18T21:16:23Z</dcterms:created>
  <dcterms:modified xsi:type="dcterms:W3CDTF">2019-09-26T15:22:47Z</dcterms:modified>
</cp:coreProperties>
</file>